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9" r:id="rId42"/>
    <p:sldId id="298" r:id="rId43"/>
    <p:sldId id="360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3" r:id="rId55"/>
    <p:sldId id="314" r:id="rId56"/>
    <p:sldId id="315" r:id="rId57"/>
    <p:sldId id="362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58" r:id="rId72"/>
    <p:sldId id="329" r:id="rId73"/>
    <p:sldId id="359" r:id="rId74"/>
    <p:sldId id="331" r:id="rId75"/>
    <p:sldId id="332" r:id="rId76"/>
    <p:sldId id="333" r:id="rId77"/>
    <p:sldId id="334" r:id="rId78"/>
    <p:sldId id="335" r:id="rId79"/>
    <p:sldId id="336" r:id="rId80"/>
    <p:sldId id="364" r:id="rId81"/>
    <p:sldId id="365" r:id="rId82"/>
    <p:sldId id="337" r:id="rId83"/>
    <p:sldId id="338" r:id="rId84"/>
    <p:sldId id="339" r:id="rId85"/>
    <p:sldId id="363" r:id="rId86"/>
    <p:sldId id="341" r:id="rId87"/>
    <p:sldId id="347" r:id="rId88"/>
    <p:sldId id="353" r:id="rId89"/>
    <p:sldId id="348" r:id="rId90"/>
    <p:sldId id="349" r:id="rId91"/>
    <p:sldId id="354" r:id="rId92"/>
    <p:sldId id="355" r:id="rId93"/>
    <p:sldId id="366" r:id="rId94"/>
    <p:sldId id="356" r:id="rId95"/>
    <p:sldId id="312" r:id="rId96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A22102-74AC-0648-9B9B-61F2D5D09A84}">
          <p14:sldIdLst>
            <p14:sldId id="256"/>
          </p14:sldIdLst>
        </p14:section>
        <p14:section name="Introduction" id="{93B8B06F-1EE9-1E41-8E45-984679CC7354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Modelling" id="{06236779-A842-CC41-A291-A6BEE77039C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9"/>
            <p14:sldId id="298"/>
            <p14:sldId id="360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3"/>
            <p14:sldId id="314"/>
            <p14:sldId id="315"/>
            <p14:sldId id="362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58"/>
            <p14:sldId id="329"/>
            <p14:sldId id="359"/>
            <p14:sldId id="331"/>
            <p14:sldId id="332"/>
            <p14:sldId id="333"/>
            <p14:sldId id="334"/>
            <p14:sldId id="335"/>
            <p14:sldId id="336"/>
            <p14:sldId id="364"/>
            <p14:sldId id="365"/>
            <p14:sldId id="337"/>
            <p14:sldId id="338"/>
            <p14:sldId id="339"/>
            <p14:sldId id="363"/>
            <p14:sldId id="341"/>
            <p14:sldId id="347"/>
            <p14:sldId id="353"/>
            <p14:sldId id="348"/>
            <p14:sldId id="349"/>
            <p14:sldId id="354"/>
            <p14:sldId id="355"/>
            <p14:sldId id="366"/>
            <p14:sldId id="356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147"/>
    <a:srgbClr val="142752"/>
    <a:srgbClr val="1A2F60"/>
    <a:srgbClr val="FFFFFF"/>
    <a:srgbClr val="00599B"/>
    <a:srgbClr val="004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68546"/>
  </p:normalViewPr>
  <p:slideViewPr>
    <p:cSldViewPr snapToGrid="0" snapToObjects="1">
      <p:cViewPr varScale="1">
        <p:scale>
          <a:sx n="73" d="100"/>
          <a:sy n="73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B85BE-9F73-E647-9BF8-3FEF2890409C}" type="datetimeFigureOut">
              <a:rPr lang="en-ES" smtClean="0"/>
              <a:t>31/03/2020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638EA-5C1F-C64D-80EB-C59D04C0BE8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9229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models make some error when predicting each data point.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assume this error is random.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32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801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sz="1200" dirty="0">
                <a:latin typeface="Helvetica" pitchFamily="2" charset="0"/>
              </a:rPr>
              <a:t>In most context, </a:t>
            </a:r>
            <a:r>
              <a:rPr lang="en-ES" sz="1200" b="1" dirty="0">
                <a:latin typeface="Helvetica" pitchFamily="2" charset="0"/>
              </a:rPr>
              <a:t>traditional </a:t>
            </a:r>
            <a:r>
              <a:rPr lang="en-ES" sz="1200" b="1" i="1" dirty="0">
                <a:latin typeface="Helvetica" pitchFamily="2" charset="0"/>
              </a:rPr>
              <a:t>p</a:t>
            </a:r>
            <a:r>
              <a:rPr lang="en-ES" sz="1200" b="1" dirty="0">
                <a:latin typeface="Helvetica" pitchFamily="2" charset="0"/>
              </a:rPr>
              <a:t>-values </a:t>
            </a:r>
            <a:r>
              <a:rPr lang="en-ES" sz="1200" dirty="0">
                <a:latin typeface="Helvetica" pitchFamily="2" charset="0"/>
              </a:rPr>
              <a:t>don’t answer our scientific questions.</a:t>
            </a:r>
          </a:p>
          <a:p>
            <a:endParaRPr lang="en-ES" sz="1200" dirty="0">
              <a:latin typeface="Helvetica" pitchFamily="2" charset="0"/>
            </a:endParaRPr>
          </a:p>
          <a:p>
            <a:r>
              <a:rPr lang="en-ES" sz="1200" dirty="0">
                <a:latin typeface="Helvetica" pitchFamily="2" charset="0"/>
              </a:rPr>
              <a:t>Bayesian stats can help us make sense of </a:t>
            </a:r>
            <a:r>
              <a:rPr lang="en-ES" sz="1200" b="1" dirty="0">
                <a:latin typeface="Helvetica" pitchFamily="2" charset="0"/>
              </a:rPr>
              <a:t>null results</a:t>
            </a:r>
            <a:r>
              <a:rPr lang="en-ES" sz="1200" dirty="0">
                <a:latin typeface="Helvetica" pitchFamily="2" charset="0"/>
              </a:rPr>
              <a:t>, and sometimes are the only way of really answering our </a:t>
            </a:r>
            <a:r>
              <a:rPr lang="en-ES" sz="1200" b="1" dirty="0">
                <a:latin typeface="Helvetica" pitchFamily="2" charset="0"/>
              </a:rPr>
              <a:t>scientific question</a:t>
            </a:r>
            <a:r>
              <a:rPr lang="en-ES" sz="1200" dirty="0">
                <a:latin typeface="Helvetica" pitchFamily="2" charset="0"/>
              </a:rPr>
              <a:t>.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65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0357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/>
              <a:t>So, including Item random slopes by participant seems like a bad idea.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/>
              <a:t>Let's stick to by-participants </a:t>
            </a:r>
            <a:r>
              <a:rPr lang="en-GB" sz="1200" b="1" dirty="0"/>
              <a:t>random intercepts</a:t>
            </a:r>
            <a:r>
              <a:rPr lang="en-GB" sz="1200" dirty="0"/>
              <a:t> only.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/>
              <a:t>But haven't finished getting fancy!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74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48351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94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4520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ES" sz="1200" dirty="0">
                <a:latin typeface="Helvetica" pitchFamily="2" charset="0"/>
              </a:rPr>
              <a:t>The distribution of the residual seems to be </a:t>
            </a:r>
            <a:r>
              <a:rPr lang="en-ES" sz="1200" b="1" dirty="0">
                <a:latin typeface="Helvetica" pitchFamily="2" charset="0"/>
              </a:rPr>
              <a:t>random</a:t>
            </a:r>
            <a:r>
              <a:rPr lang="en-ES" sz="1200" dirty="0">
                <a:latin typeface="Helvetica" pitchFamily="2" charset="0"/>
              </a:rPr>
              <a:t>, appart from some heteroskedasticity (variability is larger in thelow frequency condition)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36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4392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37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8266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There is yet </a:t>
            </a:r>
            <a:r>
              <a:rPr lang="en-GB" sz="1200" b="1" dirty="0"/>
              <a:t>another source of systematic variability </a:t>
            </a:r>
            <a:r>
              <a:rPr lang="en-GB" sz="1200" dirty="0"/>
              <a:t>we may not be accounting for: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41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0056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My plan is that everybody can start playing with their own data after this workshop.</a:t>
            </a:r>
          </a:p>
          <a:p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44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5977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you code your variables changes the </a:t>
            </a:r>
            <a:r>
              <a:rPr lang="en-GB" b="1" dirty="0"/>
              <a:t>information</a:t>
            </a:r>
            <a:r>
              <a:rPr lang="en-GB" dirty="0"/>
              <a:t> the model provides you.</a:t>
            </a:r>
          </a:p>
          <a:p>
            <a:endParaRPr lang="en-GB" dirty="0"/>
          </a:p>
          <a:p>
            <a:r>
              <a:rPr lang="en-GB" dirty="0"/>
              <a:t>This type of coding (0s and 1s) is named </a:t>
            </a:r>
            <a:r>
              <a:rPr lang="en-GB" b="1" i="1" dirty="0"/>
              <a:t>dummy coding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If </a:t>
            </a:r>
            <a:r>
              <a:rPr lang="en-GB" i="1" dirty="0"/>
              <a:t>Familiar</a:t>
            </a:r>
            <a:r>
              <a:rPr lang="en-GB" dirty="0"/>
              <a:t> = 0, and </a:t>
            </a:r>
            <a:r>
              <a:rPr lang="en-GB" i="1" dirty="0"/>
              <a:t>Novel</a:t>
            </a:r>
            <a:r>
              <a:rPr lang="en-GB" dirty="0"/>
              <a:t> = 1:</a:t>
            </a:r>
          </a:p>
          <a:p>
            <a:endParaRPr lang="en-GB" b="1" dirty="0"/>
          </a:p>
          <a:p>
            <a:r>
              <a:rPr lang="en-GB" b="1" dirty="0"/>
              <a:t>Model intercept</a:t>
            </a:r>
            <a:r>
              <a:rPr lang="en-GB" dirty="0"/>
              <a:t>: Looking time when item is familiar.</a:t>
            </a:r>
          </a:p>
          <a:p>
            <a:endParaRPr lang="en-GB" b="1" dirty="0"/>
          </a:p>
          <a:p>
            <a:r>
              <a:rPr lang="en-GB" b="1" dirty="0"/>
              <a:t>Model slopes</a:t>
            </a:r>
            <a:r>
              <a:rPr lang="en-GB" dirty="0"/>
              <a:t>: Change in looking time when item is novel.</a:t>
            </a:r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52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785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58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3217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Hierarchical levels = multilevel models = random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59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1646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638EA-5C1F-C64D-80EB-C59D04C0BE83}" type="slidenum">
              <a:rPr lang="en-ES" smtClean="0"/>
              <a:t>64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6446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ithub.com/gongcastro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twitter.com/gongcastro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12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1C5E-971C-A649-8957-4318328D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68997"/>
          </a:xfrm>
        </p:spPr>
        <p:txBody>
          <a:bodyPr anchor="t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Francois One" panose="02000503040000020004" pitchFamily="2" charset="77"/>
                <a:ea typeface="Silom" pitchFamily="2" charset="-34"/>
                <a:cs typeface="Silom" pitchFamily="2" charset="-34"/>
              </a:defRPr>
            </a:lvl1pPr>
          </a:lstStyle>
          <a:p>
            <a:r>
              <a:rPr lang="en-GB"/>
              <a:t>Click to edit Master title style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F6D51-F61F-114F-B57B-736FD12FF6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029780"/>
            <a:ext cx="9144000" cy="9877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Francois One" panose="0200050304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Gonzalo García-Castro</a:t>
            </a:r>
            <a:endParaRPr lang="en-E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E980A-F69F-E646-9947-F6D22BC2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Francois One" panose="02000503040000020004" pitchFamily="2" charset="77"/>
              </a:defRPr>
            </a:lvl1pPr>
          </a:lstStyle>
          <a:p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BF342-F6E9-1D4E-B6C9-249CFB89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Francois One" panose="02000503040000020004" pitchFamily="2" charset="77"/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4DF7E-6804-1E4F-9715-83494C68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12147"/>
                </a:solidFill>
                <a:latin typeface="Francois One" panose="02000503040000020004" pitchFamily="2" charset="77"/>
              </a:defRPr>
            </a:lvl1pPr>
          </a:lstStyle>
          <a:p>
            <a:fld id="{D520E622-7E8A-A840-99EE-09DE2261342A}" type="slidenum">
              <a:rPr lang="en-ES" smtClean="0"/>
              <a:pPr/>
              <a:t>‹#›</a:t>
            </a:fld>
            <a:endParaRPr lang="en-ES"/>
          </a:p>
        </p:txBody>
      </p:sp>
      <p:pic>
        <p:nvPicPr>
          <p:cNvPr id="8" name="Picture 7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4000728-6393-5B41-A537-17E556822F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880" y="3302000"/>
            <a:ext cx="1270000" cy="12700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DBCA410-9F09-1545-90BC-A96F08FCA8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67120" y="3302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7225-1519-6046-AE5A-A6F57F30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125BB-CF12-DA44-BE37-A7F7BC178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7F2D-D92D-8B4A-AC72-7B4871D8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6090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4618B-DFF8-DB45-A0B7-92EFF83E6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776F5-D264-A646-8D1E-BAE572BB4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B470D-3FCD-7147-AD63-E0DC30D2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5337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ongcas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9BDC-5624-1145-8364-77BF8AB3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1409680" cy="81343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12147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38FA-3017-234A-A876-4A071ABB1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11409680" cy="4856163"/>
          </a:xfrm>
        </p:spPr>
        <p:txBody>
          <a:bodyPr>
            <a:normAutofit/>
          </a:bodyPr>
          <a:lstStyle>
            <a:lvl1pPr marL="457200" indent="-457200">
              <a:lnSpc>
                <a:spcPts val="3400"/>
              </a:lnSpc>
              <a:spcBef>
                <a:spcPts val="1000"/>
              </a:spcBef>
              <a:buClr>
                <a:srgbClr val="012147"/>
              </a:buClr>
              <a:buFont typeface="Arial" panose="020B0604020202020204" pitchFamily="34" charset="0"/>
              <a:buChar char="•"/>
              <a:defRPr sz="2400"/>
            </a:lvl1pPr>
            <a:lvl2pPr marL="800100" indent="-342900">
              <a:lnSpc>
                <a:spcPts val="3400"/>
              </a:lnSpc>
              <a:buClr>
                <a:srgbClr val="012147"/>
              </a:buClr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3400"/>
              </a:lnSpc>
              <a:buClr>
                <a:srgbClr val="012147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3400"/>
              </a:lnSpc>
              <a:buClr>
                <a:srgbClr val="012147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lnSpc>
                <a:spcPts val="3400"/>
              </a:lnSpc>
              <a:buClr>
                <a:srgbClr val="012147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8632-7C2C-C54C-9B5E-79117E2A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E72D9-BDE8-E944-9EBD-167219E5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800" y="6356350"/>
            <a:ext cx="2590800" cy="365125"/>
          </a:xfrm>
        </p:spPr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6750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12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F051-45EF-244F-A3CD-62CF6FD8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629"/>
            <a:ext cx="10515600" cy="1622742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9BAA-E184-6347-93FF-19A3B99D99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240371"/>
            <a:ext cx="10515600" cy="130429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cois One" panose="0200050304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36013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B721-16AA-2448-875B-2AC1481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2D8A-DFAE-F94E-A9D0-129E7696F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E71EC-2E0A-B340-A428-E8DFFEF9A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C1142-6AEC-994E-B939-DCD80C30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2129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6AE5-8F1D-D641-9A39-675E0E44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9ABD0-375D-6548-BE52-B15A07771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554FF-928C-FD49-81F1-E12B82FDE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3686A-AD3D-544A-BF86-8E74350B0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1DBFC-4A4E-8844-9281-7F98CC0A2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18F65-D97A-8448-B8B5-0F64FC5F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4099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8970-BB60-3D4E-BA9C-F8D0B9CB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E4802-0D6A-9143-B1F6-D8759C63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500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D96DE-C142-1545-BBBA-09475C87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2013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11B0-4E82-844A-B559-96F270F0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2600-0955-0A4D-BA98-A01B99DC8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26ED-31ED-2642-BF2F-015E01E49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28F50-2CEB-5E40-890C-B7CF56D3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2568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2F1A-999F-D947-B8CD-2BDE0625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CC0AE-7A89-C84C-975C-4473A3C65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40A47-062B-2C48-B446-6A0BB8240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90A02-4E33-B44F-A9C6-710336C8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E622-7E8A-A840-99EE-09DE2261342A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8643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0C9CE-A40A-6F42-9167-EF3D4E46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DDB80-5A03-E147-9F7A-E55BCD73C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7C875-FD6A-4E47-A328-4E364DBAB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D520E622-7E8A-A840-99EE-09DE2261342A}" type="slidenum">
              <a:rPr lang="en-ES" smtClean="0"/>
              <a:pPr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952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12147"/>
          </a:solidFill>
          <a:latin typeface="Francois One" panose="02000503040000020004" pitchFamily="2" charset="77"/>
          <a:ea typeface="Roboto Slab" pitchFamily="2" charset="0"/>
          <a:cs typeface="Baloo" panose="03080902040302020200" pitchFamily="66" charset="77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22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xp5cy" TargetMode="External"/><Relationship Id="rId7" Type="http://schemas.openxmlformats.org/officeDocument/2006/relationships/hyperlink" Target="https://doi.org/10.1016/j.jml.2007.09.002" TargetMode="External"/><Relationship Id="rId2" Type="http://schemas.openxmlformats.org/officeDocument/2006/relationships/hyperlink" Target="https://arxiv.org/abs/1308.54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ml.2007.12.005" TargetMode="External"/><Relationship Id="rId5" Type="http://schemas.openxmlformats.org/officeDocument/2006/relationships/hyperlink" Target="https://arxiv.org/pdf/1506.04967.pdf" TargetMode="External"/><Relationship Id="rId4" Type="http://schemas.openxmlformats.org/officeDocument/2006/relationships/hyperlink" Target="https://www.frontiersin.org/articles/10.3389/fpsyg.2013.00328/ful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8637/jss.v067.i01" TargetMode="External"/><Relationship Id="rId2" Type="http://schemas.openxmlformats.org/officeDocument/2006/relationships/hyperlink" Target="https://doi.org/10.1016/j.jml.2020.10409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lindeloev.github.io/tests-as-linea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ntoinesoetewey.shinyapps.io/statistics-202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g95ub/" TargetMode="External"/><Relationship Id="rId2" Type="http://schemas.openxmlformats.org/officeDocument/2006/relationships/hyperlink" Target="https://doi.org/10.31234/osf.io/xgvb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psyarxiv.com/xgvbh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ackoverflow.com/questions/19713228/lmer-error-grouping-factor-must-be-number-of-observation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3758/BRM.41.4.1083" TargetMode="External"/><Relationship Id="rId2" Type="http://schemas.openxmlformats.org/officeDocument/2006/relationships/hyperlink" Target="https://psyarxiv.com/baxsf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2A7A-2D53-7B41-AF92-1F325944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29727"/>
          </a:xfrm>
        </p:spPr>
        <p:txBody>
          <a:bodyPr anchor="t">
            <a:normAutofit/>
          </a:bodyPr>
          <a:lstStyle/>
          <a:p>
            <a:r>
              <a:rPr lang="en-GB" sz="4400" b="1" dirty="0"/>
              <a:t>A primer on Mixed-Effects Models</a:t>
            </a:r>
            <a:endParaRPr lang="en-ES" sz="4400" dirty="0">
              <a:latin typeface="Francois One" panose="0200050304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C9EF9-E60F-1A4C-B025-09B1A4354B34}"/>
              </a:ext>
            </a:extLst>
          </p:cNvPr>
          <p:cNvSpPr txBox="1"/>
          <p:nvPr/>
        </p:nvSpPr>
        <p:spPr>
          <a:xfrm>
            <a:off x="4891183" y="535997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>
                <a:solidFill>
                  <a:schemeClr val="accent2"/>
                </a:solidFill>
                <a:latin typeface="Francois One" panose="02000503040000020004" pitchFamily="2" charset="77"/>
              </a:rPr>
              <a:t>25th March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4A4B3-D8E1-5E4E-8F1B-CE5A9CFC2ACA}"/>
              </a:ext>
            </a:extLst>
          </p:cNvPr>
          <p:cNvSpPr txBox="1"/>
          <p:nvPr/>
        </p:nvSpPr>
        <p:spPr>
          <a:xfrm>
            <a:off x="5640512" y="4274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EC749-9864-2F4F-83F1-4831F216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42228"/>
            <a:ext cx="9144000" cy="1655762"/>
          </a:xfrm>
        </p:spPr>
        <p:txBody>
          <a:bodyPr/>
          <a:lstStyle/>
          <a:p>
            <a:r>
              <a:rPr lang="en-ES" dirty="0">
                <a:solidFill>
                  <a:schemeClr val="accent2"/>
                </a:solidFill>
              </a:rPr>
              <a:t>Gonzalo García-Castro</a:t>
            </a:r>
          </a:p>
        </p:txBody>
      </p:sp>
    </p:spTree>
    <p:extLst>
      <p:ext uri="{BB962C8B-B14F-4D97-AF65-F5344CB8AC3E}">
        <p14:creationId xmlns:p14="http://schemas.microsoft.com/office/powerpoint/2010/main" val="191119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44FA-611F-324E-834C-5E841D6F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Materials: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AB53-577B-EF4B-8298-E1F18A40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78560"/>
            <a:ext cx="11345524" cy="4667250"/>
          </a:xfrm>
        </p:spPr>
        <p:txBody>
          <a:bodyPr>
            <a:normAutofit/>
          </a:bodyPr>
          <a:lstStyle/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Winter, B. (2013). </a:t>
            </a:r>
            <a:r>
              <a:rPr lang="en-GB" sz="1800" dirty="0"/>
              <a:t>Linear models and linear mixed effects models in R with linguistic applications. </a:t>
            </a:r>
            <a:r>
              <a:rPr lang="en-GB" sz="1800" dirty="0" err="1"/>
              <a:t>arXiv</a:t>
            </a:r>
            <a:r>
              <a:rPr lang="en-GB" sz="1800" dirty="0"/>
              <a:t> Preprint arXiv:1308.5499. </a:t>
            </a:r>
            <a:r>
              <a:rPr lang="en-GB" sz="1800" dirty="0">
                <a:hlinkClick r:id="rId2"/>
              </a:rPr>
              <a:t>https://arxiv.org/abs/1308.5499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B050"/>
                </a:solidFill>
              </a:rPr>
              <a:t>[INTRO]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 err="1"/>
              <a:t>DeBruine</a:t>
            </a:r>
            <a:r>
              <a:rPr lang="en-GB" sz="1800" b="1" dirty="0"/>
              <a:t>, L., &amp; Barr, D. J. (2019). </a:t>
            </a:r>
            <a:r>
              <a:rPr lang="en-GB" sz="1800" dirty="0"/>
              <a:t>Understanding mixed effects models through data simulation. </a:t>
            </a:r>
            <a:r>
              <a:rPr lang="en-GB" sz="1800" dirty="0">
                <a:hlinkClick r:id="rId3"/>
              </a:rPr>
              <a:t>https://doi.org/10.31234/osf.io/xp5cy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B050"/>
                </a:solidFill>
              </a:rPr>
              <a:t>[INTRO]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Barr, D. J., Levy, R., Scheepers, C., &amp; </a:t>
            </a:r>
            <a:r>
              <a:rPr lang="en-GB" sz="1800" b="1" dirty="0" err="1"/>
              <a:t>Tily</a:t>
            </a:r>
            <a:r>
              <a:rPr lang="en-GB" sz="1800" b="1" dirty="0"/>
              <a:t>, H. J. (2013). </a:t>
            </a:r>
            <a:r>
              <a:rPr lang="en-GB" sz="1800" dirty="0"/>
              <a:t>Random effects structure for confirmatory hypothesis testing: Keep it maximal. Journal of Memory and Language, 68(3), 255–278.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Barr, D. J. (2013).</a:t>
            </a:r>
            <a:r>
              <a:rPr lang="en-GB" sz="1800" dirty="0"/>
              <a:t> Random effects structure for testing interactions in linear mixed-effects models. Frontiers in Psychology, 4, 328. </a:t>
            </a:r>
            <a:r>
              <a:rPr lang="en-GB" sz="1800" dirty="0">
                <a:hlinkClick r:id="rId4"/>
              </a:rPr>
              <a:t>https://www.frontiersin.org/articles/10.3389/fpsyg.2013.00328/full</a:t>
            </a:r>
            <a:r>
              <a:rPr lang="en-GB" sz="1800" dirty="0"/>
              <a:t>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Bates, D., </a:t>
            </a:r>
            <a:r>
              <a:rPr lang="en-GB" sz="1800" b="1" dirty="0" err="1"/>
              <a:t>Kliegl</a:t>
            </a:r>
            <a:r>
              <a:rPr lang="en-GB" sz="1800" b="1" dirty="0"/>
              <a:t>, R., </a:t>
            </a:r>
            <a:r>
              <a:rPr lang="en-GB" sz="1800" b="1" dirty="0" err="1"/>
              <a:t>Vasishth</a:t>
            </a:r>
            <a:r>
              <a:rPr lang="en-GB" sz="1800" b="1" dirty="0"/>
              <a:t>, S., &amp; </a:t>
            </a:r>
            <a:r>
              <a:rPr lang="en-GB" sz="1800" b="1" dirty="0" err="1"/>
              <a:t>Baayen</a:t>
            </a:r>
            <a:r>
              <a:rPr lang="en-GB" sz="1800" b="1" dirty="0"/>
              <a:t>, H. (2015a). </a:t>
            </a:r>
            <a:r>
              <a:rPr lang="en-GB" sz="1800" dirty="0"/>
              <a:t>Parsimonious mixed models. </a:t>
            </a:r>
            <a:r>
              <a:rPr lang="en-GB" sz="1800" dirty="0" err="1"/>
              <a:t>arXiv</a:t>
            </a:r>
            <a:r>
              <a:rPr lang="en-GB" sz="1800" dirty="0"/>
              <a:t> Preprint arXiv:1506.04967. </a:t>
            </a:r>
            <a:r>
              <a:rPr lang="en-GB" sz="1800" dirty="0">
                <a:hlinkClick r:id="rId5"/>
              </a:rPr>
              <a:t>https://arxiv.org/pdf/1506.04967.pdf</a:t>
            </a:r>
            <a:r>
              <a:rPr lang="en-GB" sz="1800" dirty="0"/>
              <a:t>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 err="1"/>
              <a:t>Baayen</a:t>
            </a:r>
            <a:r>
              <a:rPr lang="en-GB" sz="1800" b="1" dirty="0"/>
              <a:t>, R. H., Davidson, D. J., &amp; Bates, D. M. (2008)</a:t>
            </a:r>
            <a:r>
              <a:rPr lang="en-GB" sz="1800" dirty="0"/>
              <a:t>. Mixed-effects modelling with crossed random effects for subjects and items. Journal of Memory and Language, 59(4), 390–412. </a:t>
            </a:r>
            <a:r>
              <a:rPr lang="en-GB" sz="1800" dirty="0">
                <a:hlinkClick r:id="rId6"/>
              </a:rPr>
              <a:t>https://doi.org/10.1016/j.jml.</a:t>
            </a:r>
            <a:r>
              <a:rPr lang="en-GB" sz="1800" dirty="0"/>
              <a:t> </a:t>
            </a:r>
            <a:r>
              <a:rPr lang="en-GB" sz="1800" dirty="0">
                <a:hlinkClick r:id="rId6"/>
              </a:rPr>
              <a:t>2007.12.005</a:t>
            </a:r>
            <a:r>
              <a:rPr lang="en-GB" sz="1800" dirty="0"/>
              <a:t>  </a:t>
            </a:r>
            <a:r>
              <a:rPr lang="en-GB" sz="1800" dirty="0">
                <a:solidFill>
                  <a:srgbClr val="FF0000"/>
                </a:solidFill>
              </a:rPr>
              <a:t>[DIFFICULT]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Barr, D. J. (2008). </a:t>
            </a:r>
            <a:r>
              <a:rPr lang="en-GB" sz="1800" dirty="0" err="1"/>
              <a:t>Analyzing</a:t>
            </a:r>
            <a:r>
              <a:rPr lang="en-GB" sz="1800" dirty="0"/>
              <a:t> “visual world” </a:t>
            </a:r>
            <a:r>
              <a:rPr lang="en-GB" sz="1800" dirty="0" err="1"/>
              <a:t>eyetracking</a:t>
            </a:r>
            <a:r>
              <a:rPr lang="en-GB" sz="1800" dirty="0"/>
              <a:t> data using multilevel logistic regression. Journal of Memory and Language, 59(4), 457–474. </a:t>
            </a:r>
            <a:r>
              <a:rPr lang="en-GB" sz="1800" dirty="0">
                <a:hlinkClick r:id="rId7"/>
              </a:rPr>
              <a:t>https://doi.org/10.1016/j.jml.2007.09.002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[DIFFICULT]</a:t>
            </a:r>
          </a:p>
          <a:p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282349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914B-F971-DE40-AA01-B365516F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Materials: Articles (special mentions)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327E-2728-3144-890D-FAF98402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>
              <a:lnSpc>
                <a:spcPts val="2000"/>
              </a:lnSpc>
              <a:buNone/>
            </a:pPr>
            <a:r>
              <a:rPr lang="en-GB" sz="1800" b="1" dirty="0" err="1"/>
              <a:t>Meteyard</a:t>
            </a:r>
            <a:r>
              <a:rPr lang="en-GB" sz="1800" b="1" dirty="0"/>
              <a:t>, L., &amp; Davies, R. A. (2020).</a:t>
            </a:r>
            <a:r>
              <a:rPr lang="en-GB" sz="1800" dirty="0"/>
              <a:t> Best practice guidance for linear mixed-effects models in psychological science. Journal of Memory and Language, 112, 104092. </a:t>
            </a:r>
            <a:r>
              <a:rPr lang="en-GB" sz="1800" dirty="0">
                <a:hlinkClick r:id="rId2"/>
              </a:rPr>
              <a:t>https://doi.org/10.1016/j.jml.2020.104092</a:t>
            </a:r>
            <a:endParaRPr lang="en-GB" sz="1800" dirty="0"/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Bates, D., </a:t>
            </a:r>
            <a:r>
              <a:rPr lang="en-GB" sz="1800" b="1" dirty="0" err="1"/>
              <a:t>Mächler</a:t>
            </a:r>
            <a:r>
              <a:rPr lang="en-GB" sz="1800" b="1" dirty="0"/>
              <a:t>, M., </a:t>
            </a:r>
            <a:r>
              <a:rPr lang="en-GB" sz="1800" b="1" dirty="0" err="1"/>
              <a:t>Bolker</a:t>
            </a:r>
            <a:r>
              <a:rPr lang="en-GB" sz="1800" b="1" dirty="0"/>
              <a:t>, B., &amp; Walker, S. (2015b). </a:t>
            </a:r>
            <a:r>
              <a:rPr lang="en-GB" sz="1800" dirty="0"/>
              <a:t>Fitting linear mixed-effects models using lme4. Journal of </a:t>
            </a:r>
            <a:r>
              <a:rPr lang="en-GB" sz="1800" dirty="0" err="1"/>
              <a:t>Statistial</a:t>
            </a:r>
            <a:r>
              <a:rPr lang="en-GB" sz="1800" dirty="0"/>
              <a:t> Software, 67(1). </a:t>
            </a:r>
            <a:r>
              <a:rPr lang="en-GB" sz="1800" dirty="0">
                <a:hlinkClick r:id="rId3"/>
              </a:rPr>
              <a:t>https://doi.org/10.18637/jss.v067.i01</a:t>
            </a:r>
            <a:endParaRPr lang="en-GB" sz="1800" dirty="0"/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96390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8FE6F0-E66C-0442-A5B4-BC8CD2DA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A1131-0C12-A147-A9A2-313F5094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381"/>
            <a:ext cx="10515600" cy="1500187"/>
          </a:xfrm>
        </p:spPr>
        <p:txBody>
          <a:bodyPr/>
          <a:lstStyle/>
          <a:p>
            <a:r>
              <a:rPr lang="en-ES" dirty="0"/>
              <a:t>A reminder.</a:t>
            </a:r>
          </a:p>
        </p:txBody>
      </p:sp>
    </p:spTree>
    <p:extLst>
      <p:ext uri="{BB962C8B-B14F-4D97-AF65-F5344CB8AC3E}">
        <p14:creationId xmlns:p14="http://schemas.microsoft.com/office/powerpoint/2010/main" val="57617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36BE7A-D74A-0D4C-908E-995669FC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What for?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927A12-61C2-7E49-AEA7-1A0E78FC0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estimate a </a:t>
            </a:r>
            <a:r>
              <a:rPr lang="en-GB" b="1" dirty="0"/>
              <a:t>parameter</a:t>
            </a:r>
            <a:r>
              <a:rPr lang="en-GB" dirty="0"/>
              <a:t> that characterises a population using data from samples of that population.</a:t>
            </a:r>
          </a:p>
          <a:p>
            <a:pPr marL="0" indent="0">
              <a:buNone/>
            </a:pPr>
            <a:r>
              <a:rPr lang="en-GB" dirty="0"/>
              <a:t>This unknown </a:t>
            </a:r>
            <a:r>
              <a:rPr lang="en-GB" b="1" dirty="0"/>
              <a:t>parameter</a:t>
            </a:r>
            <a:r>
              <a:rPr lang="en-GB" dirty="0"/>
              <a:t> can be whatever we want:</a:t>
            </a:r>
          </a:p>
          <a:p>
            <a:pPr lvl="1"/>
            <a:r>
              <a:rPr lang="en-GB" dirty="0"/>
              <a:t>Central tendency measures (e.g., mean, median)</a:t>
            </a:r>
          </a:p>
          <a:p>
            <a:pPr lvl="1"/>
            <a:r>
              <a:rPr lang="en-GB" dirty="0"/>
              <a:t>Dispersion measures (e.g., standard deviation)</a:t>
            </a:r>
          </a:p>
          <a:p>
            <a:pPr lvl="1"/>
            <a:r>
              <a:rPr lang="en-GB" dirty="0"/>
              <a:t>Measures of association between variables (e.g., coefficients)</a:t>
            </a:r>
          </a:p>
          <a:p>
            <a:pPr marL="0" indent="0">
              <a:buNone/>
            </a:pPr>
            <a:r>
              <a:rPr lang="en-GB" dirty="0"/>
              <a:t>We usually estimate all of them when analysing data and perform some kind of </a:t>
            </a:r>
            <a:r>
              <a:rPr lang="en-GB" b="1" dirty="0"/>
              <a:t>statistical inference</a:t>
            </a:r>
            <a:r>
              <a:rPr lang="en-GB" dirty="0"/>
              <a:t> from them.</a:t>
            </a:r>
          </a:p>
          <a:p>
            <a:pPr marL="0" indent="0">
              <a:buNone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1813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4B11-EB7D-E946-A8D6-2FDD66AE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confirmatory analyses, we:</a:t>
            </a:r>
          </a:p>
          <a:p>
            <a:pPr>
              <a:buFont typeface="+mj-lt"/>
              <a:buAutoNum type="arabicPeriod"/>
            </a:pPr>
            <a:r>
              <a:rPr lang="en-GB" dirty="0"/>
              <a:t>Hypothesise that the parameter is within a range of values</a:t>
            </a:r>
          </a:p>
          <a:p>
            <a:pPr>
              <a:buFont typeface="+mj-lt"/>
              <a:buAutoNum type="arabicPeriod"/>
            </a:pPr>
            <a:r>
              <a:rPr lang="en-GB" dirty="0"/>
              <a:t>Collect data</a:t>
            </a:r>
          </a:p>
          <a:p>
            <a:pPr>
              <a:buFont typeface="+mj-lt"/>
              <a:buAutoNum type="arabicPeriod"/>
            </a:pPr>
            <a:r>
              <a:rPr lang="en-GB" dirty="0"/>
              <a:t>Perform statistical inference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Frequentist approach</a:t>
            </a:r>
            <a:r>
              <a:rPr lang="en-GB" dirty="0"/>
              <a:t>: what is the probability of our data, assuming our hypothesis is true?</a:t>
            </a:r>
          </a:p>
          <a:p>
            <a:pPr marL="0" indent="0">
              <a:buNone/>
            </a:pPr>
            <a:r>
              <a:rPr lang="en-GB" b="1" dirty="0"/>
              <a:t>Bayesian approach</a:t>
            </a:r>
            <a:r>
              <a:rPr lang="en-GB" dirty="0"/>
              <a:t>: what is the probability of our hypothesis, given the data?</a:t>
            </a:r>
          </a:p>
          <a:p>
            <a:endParaRPr lang="en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CB559-7184-AA49-BBB1-F2DE5B0E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365125"/>
            <a:ext cx="11704320" cy="813435"/>
          </a:xfrm>
        </p:spPr>
        <p:txBody>
          <a:bodyPr>
            <a:normAutofit/>
          </a:bodyPr>
          <a:lstStyle/>
          <a:p>
            <a:r>
              <a:rPr lang="en-ES" dirty="0"/>
              <a:t>Modelling: What for?</a:t>
            </a:r>
          </a:p>
        </p:txBody>
      </p:sp>
    </p:spTree>
    <p:extLst>
      <p:ext uri="{BB962C8B-B14F-4D97-AF65-F5344CB8AC3E}">
        <p14:creationId xmlns:p14="http://schemas.microsoft.com/office/powerpoint/2010/main" val="363623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20A0D-18CF-AF48-8ACC-5852F828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experimental confirmatory research, we are usually </a:t>
            </a:r>
            <a:r>
              <a:rPr lang="en-GB" dirty="0" err="1"/>
              <a:t>interesed</a:t>
            </a:r>
            <a:r>
              <a:rPr lang="en-GB" dirty="0"/>
              <a:t> in </a:t>
            </a:r>
            <a:r>
              <a:rPr lang="en-GB" b="1" dirty="0"/>
              <a:t>estimating the association between two or more variables</a:t>
            </a:r>
            <a:r>
              <a:rPr lang="en-GB" dirty="0"/>
              <a:t>:</a:t>
            </a:r>
          </a:p>
          <a:p>
            <a:r>
              <a:rPr lang="en-GB" i="1" dirty="0"/>
              <a:t>Age</a:t>
            </a:r>
            <a:r>
              <a:rPr lang="en-GB" dirty="0"/>
              <a:t> (predictor) and </a:t>
            </a:r>
            <a:r>
              <a:rPr lang="en-GB" i="1" dirty="0"/>
              <a:t>vocabulary size</a:t>
            </a:r>
            <a:r>
              <a:rPr lang="en-GB" dirty="0"/>
              <a:t> (outcome)</a:t>
            </a:r>
          </a:p>
          <a:p>
            <a:r>
              <a:rPr lang="en-GB" i="1" dirty="0"/>
              <a:t>Bilingualism</a:t>
            </a:r>
            <a:r>
              <a:rPr lang="en-GB" dirty="0"/>
              <a:t> (predictor) and </a:t>
            </a:r>
            <a:r>
              <a:rPr lang="en-GB" i="1" dirty="0"/>
              <a:t>novelty preference</a:t>
            </a:r>
            <a:r>
              <a:rPr lang="en-GB" dirty="0"/>
              <a:t> (outcome)</a:t>
            </a:r>
          </a:p>
          <a:p>
            <a:r>
              <a:rPr lang="en-GB" i="1" dirty="0"/>
              <a:t>Native linguistic </a:t>
            </a:r>
            <a:r>
              <a:rPr lang="en-GB" i="1" dirty="0" err="1"/>
              <a:t>rythmic</a:t>
            </a:r>
            <a:r>
              <a:rPr lang="en-GB" i="1" dirty="0"/>
              <a:t> class</a:t>
            </a:r>
            <a:r>
              <a:rPr lang="en-GB" dirty="0"/>
              <a:t> (predictor) and </a:t>
            </a:r>
            <a:r>
              <a:rPr lang="en-GB" i="1" dirty="0"/>
              <a:t>entrainment to speech signal</a:t>
            </a:r>
            <a:r>
              <a:rPr lang="en-GB" dirty="0"/>
              <a:t> (outcome)</a:t>
            </a:r>
          </a:p>
          <a:p>
            <a:pPr marL="0" indent="0">
              <a:buNone/>
            </a:pPr>
            <a:r>
              <a:rPr lang="en-GB" dirty="0"/>
              <a:t>We try draw a shape (e.g., line, curve) that defines this relationship.</a:t>
            </a:r>
          </a:p>
          <a:p>
            <a:pPr marL="0" indent="0">
              <a:buNone/>
            </a:pPr>
            <a:r>
              <a:rPr lang="en-GB" dirty="0"/>
              <a:t>For now, we will stick to </a:t>
            </a:r>
            <a:r>
              <a:rPr lang="en-GB" dirty="0" err="1"/>
              <a:t>óne</a:t>
            </a:r>
            <a:r>
              <a:rPr lang="en-GB" dirty="0"/>
              <a:t> shape: </a:t>
            </a:r>
            <a:r>
              <a:rPr lang="en-GB" b="1" dirty="0"/>
              <a:t>lines</a:t>
            </a:r>
            <a:r>
              <a:rPr lang="en-GB" dirty="0"/>
              <a:t>.</a:t>
            </a:r>
          </a:p>
          <a:p>
            <a:endParaRPr lang="en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43F5C-256B-3C41-AD0B-5E4CA3E9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365125"/>
            <a:ext cx="11704320" cy="813435"/>
          </a:xfrm>
        </p:spPr>
        <p:txBody>
          <a:bodyPr>
            <a:normAutofit/>
          </a:bodyPr>
          <a:lstStyle/>
          <a:p>
            <a:r>
              <a:rPr lang="en-ES" dirty="0"/>
              <a:t>Modelling: What for?</a:t>
            </a:r>
          </a:p>
        </p:txBody>
      </p:sp>
    </p:spTree>
    <p:extLst>
      <p:ext uri="{BB962C8B-B14F-4D97-AF65-F5344CB8AC3E}">
        <p14:creationId xmlns:p14="http://schemas.microsoft.com/office/powerpoint/2010/main" val="322210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DCFD-226C-874E-8793-68BB2E5A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What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3A1C-F864-5D4E-B1AB-94803FA79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three (four, sometimes) steps of modelling: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specification</a:t>
            </a:r>
            <a:r>
              <a:rPr lang="en-GB" dirty="0"/>
              <a:t>: what variables am I going to include in the model?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fitting</a:t>
            </a:r>
            <a:r>
              <a:rPr lang="en-GB" dirty="0"/>
              <a:t>: what line fits data the best?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Statistical inference</a:t>
            </a:r>
            <a:r>
              <a:rPr lang="en-GB" dirty="0"/>
              <a:t>: Does my model fit data good enough? What is the contribution of each predictor to the goodness of fit?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validation</a:t>
            </a:r>
            <a:r>
              <a:rPr lang="en-GB" dirty="0"/>
              <a:t>: Does my model predict new outcomes correctly?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44450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2A4D-1E17-8249-B16A-9E262529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1) 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06A2-0284-054D-AA6A-F16C7300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need to define what </a:t>
            </a:r>
            <a:r>
              <a:rPr lang="en-GB" b="1" dirty="0"/>
              <a:t>outcomes</a:t>
            </a:r>
            <a:r>
              <a:rPr lang="en-GB" dirty="0"/>
              <a:t> and </a:t>
            </a:r>
            <a:r>
              <a:rPr lang="en-GB" b="1" dirty="0"/>
              <a:t>predictors</a:t>
            </a:r>
            <a:r>
              <a:rPr lang="en-GB" dirty="0"/>
              <a:t> I am interested in.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SzPct val="114000"/>
              <a:buFont typeface="System Font Regular"/>
              <a:buChar char="|"/>
            </a:pPr>
            <a:r>
              <a:rPr lang="en-GB" dirty="0"/>
              <a:t>e.g., what am I trying to predict? What variables am I using to predict it?</a:t>
            </a:r>
          </a:p>
          <a:p>
            <a:pPr marL="0" indent="0">
              <a:buNone/>
            </a:pPr>
            <a:r>
              <a:rPr lang="en-GB" dirty="0"/>
              <a:t>What are my </a:t>
            </a:r>
            <a:r>
              <a:rPr lang="en-GB" b="1" dirty="0"/>
              <a:t>assumptions</a:t>
            </a:r>
            <a:r>
              <a:rPr lang="en-GB" dirty="0"/>
              <a:t> about how they relate to the outcome?</a:t>
            </a:r>
          </a:p>
          <a:p>
            <a:pPr>
              <a:buFont typeface="System Font Regular"/>
              <a:buChar char="|"/>
            </a:pPr>
            <a:r>
              <a:rPr lang="en-GB" dirty="0"/>
              <a:t>e.g., linearity, normality of residuals</a:t>
            </a:r>
          </a:p>
          <a:p>
            <a:pPr marL="0" indent="0">
              <a:buNone/>
            </a:pPr>
            <a:r>
              <a:rPr lang="en-GB" dirty="0"/>
              <a:t>What are my assumptions about </a:t>
            </a:r>
            <a:r>
              <a:rPr lang="en-GB" b="1" dirty="0"/>
              <a:t>how each predictor relates to the other predictors</a:t>
            </a:r>
            <a:r>
              <a:rPr lang="en-GB" dirty="0"/>
              <a:t>?+</a:t>
            </a:r>
          </a:p>
          <a:p>
            <a:pPr>
              <a:buFont typeface="System Font Regular"/>
              <a:buChar char="|"/>
            </a:pPr>
            <a:r>
              <a:rPr lang="en-GB" dirty="0"/>
              <a:t>e.g., do I expect interactions between predictors?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43886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4DE3-84EA-6C42-BF0C-A92AB32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1) 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A785-D452-544F-9256-466B8571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work with </a:t>
            </a:r>
            <a:r>
              <a:rPr lang="en-GB" b="1" dirty="0"/>
              <a:t>linear</a:t>
            </a:r>
            <a:r>
              <a:rPr lang="en-GB" dirty="0"/>
              <a:t> models</a:t>
            </a:r>
          </a:p>
          <a:p>
            <a:pPr marL="0" indent="0">
              <a:buNone/>
            </a:pPr>
            <a:r>
              <a:rPr lang="en-GB" dirty="0"/>
              <a:t>This means that we will try to draw a </a:t>
            </a:r>
            <a:r>
              <a:rPr lang="en-GB" b="1" dirty="0"/>
              <a:t>line</a:t>
            </a:r>
            <a:r>
              <a:rPr lang="en-GB" dirty="0"/>
              <a:t> that defines the relationship between predictors and outcome.</a:t>
            </a:r>
          </a:p>
          <a:p>
            <a:pPr marL="0" indent="0">
              <a:buNone/>
            </a:pPr>
            <a:r>
              <a:rPr lang="en-GB" dirty="0"/>
              <a:t>But bear in mind that </a:t>
            </a:r>
            <a:r>
              <a:rPr lang="en-GB" b="1" dirty="0"/>
              <a:t>non-linear models</a:t>
            </a:r>
            <a:r>
              <a:rPr lang="en-GB" dirty="0"/>
              <a:t> exist as well</a:t>
            </a:r>
          </a:p>
          <a:p>
            <a:pPr marL="0" indent="0">
              <a:buNone/>
            </a:pPr>
            <a:r>
              <a:rPr lang="en-GB" dirty="0"/>
              <a:t>For instance, we may need/want to fit a </a:t>
            </a:r>
            <a:r>
              <a:rPr lang="en-GB" b="1" dirty="0"/>
              <a:t>curve</a:t>
            </a:r>
            <a:r>
              <a:rPr lang="en-GB" dirty="0"/>
              <a:t> or an </a:t>
            </a:r>
            <a:r>
              <a:rPr lang="en-GB" b="1" dirty="0"/>
              <a:t>exponential</a:t>
            </a:r>
            <a:r>
              <a:rPr lang="en-GB" dirty="0"/>
              <a:t> function</a:t>
            </a:r>
          </a:p>
          <a:p>
            <a:pPr>
              <a:buFont typeface="System Font Regular"/>
              <a:buChar char="|"/>
            </a:pPr>
            <a:r>
              <a:rPr lang="en-GB" dirty="0"/>
              <a:t>e.g., Growth Curve Analysis</a:t>
            </a:r>
          </a:p>
        </p:txBody>
      </p:sp>
    </p:spTree>
    <p:extLst>
      <p:ext uri="{BB962C8B-B14F-4D97-AF65-F5344CB8AC3E}">
        <p14:creationId xmlns:p14="http://schemas.microsoft.com/office/powerpoint/2010/main" val="1086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E61B3-8407-554D-B7A2-272E04014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Every line is defined by the following equation, named the </a:t>
                </a:r>
                <a:r>
                  <a:rPr lang="en-GB" b="1" dirty="0"/>
                  <a:t>General Linear Model (GLM)</a:t>
                </a:r>
                <a:r>
                  <a:rPr lang="en-GB" dirty="0"/>
                  <a:t>:</a:t>
                </a: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ES" dirty="0"/>
              </a:p>
              <a:p>
                <a:pPr marL="0" indent="0">
                  <a:buNone/>
                </a:pPr>
                <a:r>
                  <a:rPr lang="en-E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 is the value that the outcome variable takes (we know this value)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l-GR" dirty="0"/>
                  <a:t> </a:t>
                </a:r>
                <a:r>
                  <a:rPr lang="en-GB" dirty="0"/>
                  <a:t>is the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 is the coefficient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 is the value that the predictor XX takes (we know this value)</a:t>
                </a:r>
              </a:p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n-GB" dirty="0"/>
                  <a:t>residual (error the model makes)</a:t>
                </a:r>
              </a:p>
              <a:p>
                <a:pPr marL="0" indent="0">
                  <a:buNone/>
                </a:pPr>
                <a:endParaRPr lang="en-E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E61B3-8407-554D-B7A2-272E04014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b="-26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6B3DC1D-C506-F14A-91F7-ED8B1A18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1409680" cy="813435"/>
          </a:xfrm>
        </p:spPr>
        <p:txBody>
          <a:bodyPr>
            <a:normAutofit/>
          </a:bodyPr>
          <a:lstStyle/>
          <a:p>
            <a:r>
              <a:rPr lang="en-ES" dirty="0"/>
              <a:t>Modelling: 1) Model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82466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CEFC3-027F-354C-80B9-19191ABD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First of all…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F0EE1-8213-1847-BCCE-B8AE6EFC0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115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E40-8057-C04E-B56E-D0440391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Modelling: 1) Model specification</a:t>
            </a:r>
            <a:endParaRPr lang="en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6EDA0-4294-EA44-BC6F-9F9F9A5C4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20" y="1320801"/>
                <a:ext cx="7143675" cy="26272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ES" sz="2000" dirty="0"/>
              </a:p>
              <a:p>
                <a:pPr marL="0" indent="0">
                  <a:buNone/>
                </a:pPr>
                <a:r>
                  <a:rPr lang="en-GB" sz="2000" dirty="0"/>
                  <a:t>This formula underlies most statistical techniques we use normally.</a:t>
                </a:r>
              </a:p>
              <a:p>
                <a:pPr marL="0" indent="0">
                  <a:buNone/>
                </a:pPr>
                <a:r>
                  <a:rPr lang="en-GB" sz="2000" dirty="0"/>
                  <a:t>Most of them are generalised or special cases of the the </a:t>
                </a:r>
                <a:r>
                  <a:rPr lang="en-GB" sz="2000" b="1" dirty="0"/>
                  <a:t>GLM</a:t>
                </a:r>
                <a:r>
                  <a:rPr lang="en-GB" sz="2000" dirty="0"/>
                  <a:t>.</a:t>
                </a:r>
                <a:br>
                  <a:rPr lang="en-GB" sz="2000" dirty="0"/>
                </a:b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E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6EDA0-4294-EA44-BC6F-9F9F9A5C4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20" y="1320801"/>
                <a:ext cx="7143675" cy="2627256"/>
              </a:xfrm>
              <a:blipFill>
                <a:blip r:embed="rId2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07F218F-BB0D-7E4B-BBC7-90EE2441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178560"/>
            <a:ext cx="3810000" cy="5080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B834C00-EF6B-4A4B-AF0A-4415D415B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485" y="3718560"/>
            <a:ext cx="4297680" cy="29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1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376C-EE20-D84D-B712-D5DBDFEF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1) Model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17FC-1630-FF44-AE68-5C97148E7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extend the GLM to include more predictors: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Each coefficient (e.g.,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,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dirty="0"/>
                  <a:t>) </a:t>
                </a:r>
                <a:r>
                  <a:rPr lang="en-GB" dirty="0"/>
                  <a:t>will contribute to the model by "adjusting" the line.</a:t>
                </a:r>
              </a:p>
              <a:p>
                <a:pPr marL="0" indent="0">
                  <a:buNone/>
                </a:pPr>
                <a:r>
                  <a:rPr lang="en-GB" dirty="0"/>
                  <a:t>But how much should each coefficient contribute?</a:t>
                </a:r>
              </a:p>
              <a:p>
                <a:pPr marL="0" indent="0">
                  <a:buNone/>
                </a:pPr>
                <a:r>
                  <a:rPr lang="en-GB" dirty="0"/>
                  <a:t>We need to take a look at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517FC-1630-FF44-AE68-5C97148E7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A32A1-DC6F-9543-9995-36114B6E3AF2}"/>
                  </a:ext>
                </a:extLst>
              </p:cNvPr>
              <p:cNvSpPr txBox="1"/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AA32A1-DC6F-9543-9995-36114B6E3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blipFill>
                <a:blip r:embed="rId3"/>
                <a:stretch>
                  <a:fillRect l="-1111" t="-3125" r="-556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96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7BCF-91F5-5F4C-9B67-6DD82FDC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1) 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87EB-0E87-1547-A07F-891B4523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There are infinite lines we can draw with these parameters.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need to find the combination of values of the coefficients </a:t>
            </a:r>
            <a:r>
              <a:rPr lang="el-GR" dirty="0"/>
              <a:t>β0β0 </a:t>
            </a:r>
            <a:r>
              <a:rPr lang="en-GB" dirty="0"/>
              <a:t>and </a:t>
            </a:r>
            <a:r>
              <a:rPr lang="el-GR" dirty="0"/>
              <a:t>β</a:t>
            </a:r>
            <a:r>
              <a:rPr lang="en-GB" dirty="0"/>
              <a:t>j</a:t>
            </a:r>
            <a:r>
              <a:rPr lang="el-GR" dirty="0"/>
              <a:t>β</a:t>
            </a:r>
            <a:r>
              <a:rPr lang="en-GB" dirty="0"/>
              <a:t>j that make the line fit data the best.</a:t>
            </a:r>
          </a:p>
          <a:p>
            <a:pPr marL="0" indent="0">
              <a:buNone/>
            </a:pPr>
            <a:r>
              <a:rPr lang="en-GB" dirty="0"/>
              <a:t>We need to find the </a:t>
            </a:r>
            <a:r>
              <a:rPr lang="en-GB" b="1" dirty="0"/>
              <a:t>Least Squares Regression Line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This line </a:t>
            </a:r>
            <a:r>
              <a:rPr lang="en-GB" b="1" dirty="0"/>
              <a:t>minimises the overall distance between the lines and the data points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How to find it? We use built-in </a:t>
            </a:r>
            <a:r>
              <a:rPr lang="en-GB" b="1" dirty="0"/>
              <a:t>algorithms</a:t>
            </a:r>
            <a:r>
              <a:rPr lang="en-GB" dirty="0"/>
              <a:t> that try a lot of combinations until finding the optimal one.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F97203-7F2E-4C4F-AB4E-4A96AA9BE4E7}"/>
                  </a:ext>
                </a:extLst>
              </p:cNvPr>
              <p:cNvSpPr txBox="1"/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F97203-7F2E-4C4F-AB4E-4A96AA9B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blipFill>
                <a:blip r:embed="rId2"/>
                <a:stretch>
                  <a:fillRect l="-1111" t="-3125" r="-556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475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58EA-699B-3D4D-B52A-35FD8E13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2)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9486-2E47-8942-94A6-47D755684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Play with regression lines: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https://antoinesoetewey.shinyapps.io/statistics-202/</a:t>
            </a: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91245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201A-69CB-EF4C-B81D-C276AC9A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3) Statistical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D7C46-5ADA-534F-9BFB-BBCAA0027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have obtained </a:t>
                </a:r>
                <a:r>
                  <a:rPr lang="en-GB" b="1" dirty="0"/>
                  <a:t>coefficients</a:t>
                </a:r>
                <a:r>
                  <a:rPr lang="en-GB" dirty="0"/>
                  <a:t> that define the slope and position of the line that fits data the best.</a:t>
                </a:r>
              </a:p>
              <a:p>
                <a:pPr marL="0" indent="0">
                  <a:buNone/>
                </a:pPr>
                <a:r>
                  <a:rPr lang="en-GB" dirty="0"/>
                  <a:t>But </a:t>
                </a:r>
                <a:r>
                  <a:rPr lang="en-GB" b="1" dirty="0"/>
                  <a:t>"best"</a:t>
                </a:r>
                <a:r>
                  <a:rPr lang="en-GB" dirty="0"/>
                  <a:t> is relative.</a:t>
                </a:r>
              </a:p>
              <a:p>
                <a:pPr marL="0" indent="0">
                  <a:buNone/>
                </a:pPr>
                <a:r>
                  <a:rPr lang="en-GB" dirty="0"/>
                  <a:t>Even the best model could be fitting the data very badly</a:t>
                </a:r>
              </a:p>
              <a:p>
                <a:pPr marL="0" indent="0">
                  <a:buNone/>
                </a:pPr>
                <a:r>
                  <a:rPr lang="en-GB" dirty="0"/>
                  <a:t>We need to assess how much of the variance our model accounts for.</a:t>
                </a:r>
              </a:p>
              <a:p>
                <a:pPr marL="0" indent="0">
                  <a:buNone/>
                </a:pPr>
                <a:r>
                  <a:rPr lang="en-GB" dirty="0"/>
                  <a:t>Compute compute some measure of goodness of fit</a:t>
                </a:r>
              </a:p>
              <a:p>
                <a:pPr>
                  <a:buFont typeface="System Font Regular"/>
                  <a:buChar char="|"/>
                </a:pPr>
                <a:r>
                  <a:rPr lang="en-GB" dirty="0"/>
                  <a:t>e.g.,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: proportion of variance accounted for the model</a:t>
                </a:r>
              </a:p>
              <a:p>
                <a:pPr marL="0" indent="0">
                  <a:buNone/>
                </a:pPr>
                <a:r>
                  <a:rPr lang="en-GB" dirty="0"/>
                  <a:t>If the model shows nice fit, let's </a:t>
                </a:r>
                <a:r>
                  <a:rPr lang="en-GB" dirty="0" err="1"/>
                  <a:t>smove</a:t>
                </a:r>
                <a:r>
                  <a:rPr lang="en-GB" dirty="0"/>
                  <a:t> on to </a:t>
                </a:r>
                <a:r>
                  <a:rPr lang="en-GB" b="1" dirty="0"/>
                  <a:t>interpret the coefficients</a:t>
                </a:r>
                <a:r>
                  <a:rPr lang="en-GB" dirty="0"/>
                  <a:t>!</a:t>
                </a:r>
              </a:p>
              <a:p>
                <a:endParaRPr lang="en-E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D7C46-5ADA-534F-9BFB-BBCAA0027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427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BE57-413C-E047-825E-79579F1D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3) Statistical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629AD-D6C5-874B-8BEF-64E9F843A9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have a bunch of </a:t>
                </a:r>
                <a:r>
                  <a:rPr lang="en-GB" b="1" dirty="0"/>
                  <a:t>coefficients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Each coefficient tells us </a:t>
                </a:r>
                <a:r>
                  <a:rPr lang="en-GB" b="1" dirty="0"/>
                  <a:t>how much each predictor contributes to the slope</a:t>
                </a:r>
                <a:r>
                  <a:rPr lang="en-GB" dirty="0"/>
                  <a:t> of the line</a:t>
                </a:r>
              </a:p>
              <a:p>
                <a:pPr marL="0" indent="0">
                  <a:buNone/>
                </a:pPr>
                <a:r>
                  <a:rPr lang="en-GB" dirty="0"/>
                  <a:t>All coefficients contribute to some degree.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 is almost impossible.</a:t>
                </a:r>
              </a:p>
              <a:p>
                <a:pPr marL="0" indent="0">
                  <a:buNone/>
                </a:pPr>
                <a:r>
                  <a:rPr lang="en-GB" b="1" dirty="0"/>
                  <a:t>What coefficients contribute significantly?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629AD-D6C5-874B-8BEF-64E9F843A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68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6B56-4B83-BC4C-AFBF-563D8172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3) Statistical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DEDC0B-2401-124F-8F96-78CE4DE1E5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Imagine that the </a:t>
                </a:r>
                <a:r>
                  <a:rPr lang="en-GB" b="1" dirty="0"/>
                  <a:t>true (population) value of coefficient</a:t>
                </a:r>
                <a:r>
                  <a:rPr lang="en-GB" dirty="0"/>
                  <a:t> </a:t>
                </a:r>
                <a:r>
                  <a:rPr lang="el-GR" dirty="0"/>
                  <a:t> </a:t>
                </a:r>
                <a:r>
                  <a:rPr lang="en-GB" dirty="0"/>
                  <a:t>is 0</a:t>
                </a:r>
              </a:p>
              <a:p>
                <a:pPr marL="0" indent="0">
                  <a:buNone/>
                </a:pPr>
                <a:r>
                  <a:rPr lang="en-GB" dirty="0"/>
                  <a:t>This means that it has </a:t>
                </a:r>
                <a:r>
                  <a:rPr lang="en-GB" b="1" dirty="0"/>
                  <a:t>no predictive value</a:t>
                </a:r>
                <a:r>
                  <a:rPr lang="en-GB" dirty="0"/>
                  <a:t> regarding the outcome variable</a:t>
                </a:r>
              </a:p>
              <a:p>
                <a:pPr marL="0" indent="0">
                  <a:buNone/>
                </a:pPr>
                <a:r>
                  <a:rPr lang="en-GB" dirty="0"/>
                  <a:t>How what is the probability of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 </a:t>
                </a:r>
                <a:r>
                  <a:rPr lang="en-GB" dirty="0"/>
                  <a:t>taking the value it takes in our sample, </a:t>
                </a:r>
                <a:r>
                  <a:rPr lang="en-GB" b="1" dirty="0"/>
                  <a:t>assuming that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 </a:t>
                </a:r>
                <a:r>
                  <a:rPr lang="en-GB" dirty="0"/>
                  <a:t>is true?</a:t>
                </a:r>
              </a:p>
              <a:p>
                <a:pPr marL="0" indent="0">
                  <a:buNone/>
                </a:pPr>
                <a:r>
                  <a:rPr lang="en-GB" dirty="0"/>
                  <a:t>If it is very </a:t>
                </a:r>
                <a:r>
                  <a:rPr lang="en-GB" b="1" dirty="0"/>
                  <a:t>unlikely</a:t>
                </a:r>
                <a:r>
                  <a:rPr lang="en-GB" dirty="0"/>
                  <a:t>, we should </a:t>
                </a:r>
                <a:r>
                  <a:rPr lang="en-GB" b="1" dirty="0"/>
                  <a:t>reject</a:t>
                </a:r>
                <a:r>
                  <a:rPr lang="en-GB" dirty="0"/>
                  <a:t> the assumption that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l-GR" dirty="0"/>
              </a:p>
              <a:p>
                <a:pPr marL="0" indent="0">
                  <a:buNone/>
                </a:pPr>
                <a:r>
                  <a:rPr lang="en-GB" dirty="0"/>
                  <a:t>If its </a:t>
                </a:r>
                <a:r>
                  <a:rPr lang="en-GB" b="1" dirty="0"/>
                  <a:t>likely enough</a:t>
                </a:r>
                <a:r>
                  <a:rPr lang="en-GB" dirty="0"/>
                  <a:t>, we </a:t>
                </a:r>
                <a:r>
                  <a:rPr lang="en-GB" b="1" dirty="0"/>
                  <a:t>don't reject</a:t>
                </a:r>
                <a:r>
                  <a:rPr lang="en-GB" dirty="0"/>
                  <a:t> the assumption that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l-GR" dirty="0"/>
                </a:br>
                <a:endParaRPr lang="en-E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DEDC0B-2401-124F-8F96-78CE4DE1E5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r="-133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88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79D8-B5FD-E040-854A-3F620265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3)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2BF4-DCD8-0049-82AA-1072E361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know that </a:t>
            </a:r>
            <a:r>
              <a:rPr lang="en-GB" b="1" dirty="0"/>
              <a:t>coefficients</a:t>
            </a:r>
            <a:r>
              <a:rPr lang="en-GB" dirty="0"/>
              <a:t> in linear models tend to follow a </a:t>
            </a:r>
            <a:r>
              <a:rPr lang="en-GB" b="1" dirty="0"/>
              <a:t>Gaussian distribution</a:t>
            </a:r>
            <a:r>
              <a:rPr lang="en-GB" dirty="0"/>
              <a:t>. This distribution is known.</a:t>
            </a:r>
          </a:p>
          <a:p>
            <a:pPr marL="0" indent="0">
              <a:buNone/>
            </a:pPr>
            <a:r>
              <a:rPr lang="en-GB" dirty="0"/>
              <a:t>It tells us the </a:t>
            </a:r>
            <a:r>
              <a:rPr lang="en-GB" b="1" dirty="0"/>
              <a:t>probability</a:t>
            </a:r>
            <a:r>
              <a:rPr lang="en-GB" dirty="0"/>
              <a:t> of each value of our coefficient, </a:t>
            </a:r>
            <a:r>
              <a:rPr lang="en-GB" b="1" dirty="0"/>
              <a:t>assuming that its true value is 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26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7E9-D086-D348-860F-E18FE728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3) Statistical inference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23DA1-FCBD-1949-A592-8A8BA755F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756" y="1320800"/>
            <a:ext cx="9712326" cy="4856163"/>
          </a:xfrm>
        </p:spPr>
      </p:pic>
    </p:spTree>
    <p:extLst>
      <p:ext uri="{BB962C8B-B14F-4D97-AF65-F5344CB8AC3E}">
        <p14:creationId xmlns:p14="http://schemas.microsoft.com/office/powerpoint/2010/main" val="361154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E2B0-14AC-5C49-BB05-D7242D0C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Modelling: 3) Statistical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1FE29-5C75-B14F-A41D-27F2C2B30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map the probability of our coefficient onto this distribution to find its </a:t>
                </a:r>
                <a:r>
                  <a:rPr lang="en-GB" b="1" dirty="0"/>
                  <a:t>associated probability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the probability is lower than our </a:t>
                </a:r>
                <a:r>
                  <a:rPr lang="en-GB" b="1" dirty="0"/>
                  <a:t>significance threshold</a:t>
                </a:r>
                <a:r>
                  <a:rPr lang="en-GB" dirty="0"/>
                  <a:t> (e.g., 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=.05</m:t>
                    </m:r>
                  </m:oMath>
                </a14:m>
                <a:r>
                  <a:rPr lang="el-GR" dirty="0"/>
                  <a:t>), </a:t>
                </a:r>
                <a:r>
                  <a:rPr lang="en-GB" dirty="0"/>
                  <a:t>we </a:t>
                </a:r>
                <a:r>
                  <a:rPr lang="en-GB" b="1" dirty="0"/>
                  <a:t>reject the hypothesis</a:t>
                </a:r>
                <a:r>
                  <a:rPr lang="en-GB" dirty="0"/>
                  <a:t> that the true value of the coefficient is 0!</a:t>
                </a:r>
              </a:p>
              <a:p>
                <a:pPr marL="0" indent="0">
                  <a:buNone/>
                </a:pPr>
                <a:r>
                  <a:rPr lang="en-GB" dirty="0"/>
                  <a:t>We </a:t>
                </a:r>
                <a:r>
                  <a:rPr lang="en-GB" b="1" dirty="0"/>
                  <a:t>interpret</a:t>
                </a:r>
                <a:r>
                  <a:rPr lang="en-GB" dirty="0"/>
                  <a:t> the model goodness of fit, the coefficients, and draw (or do not draw) conclusions from them.</a:t>
                </a:r>
              </a:p>
              <a:p>
                <a:endParaRPr lang="en-E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1FE29-5C75-B14F-A41D-27F2C2B30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 r="-1224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94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A674F-E801-EC40-9B0C-B042388B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33BE2-92D9-E542-9C0F-083FB20D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I'm not a trained statistician</a:t>
            </a:r>
          </a:p>
          <a:p>
            <a:pPr marL="0" indent="0">
              <a:buNone/>
            </a:pPr>
            <a:r>
              <a:rPr lang="en-GB" dirty="0"/>
              <a:t>Don't trust me (too much)</a:t>
            </a:r>
          </a:p>
          <a:p>
            <a:pPr marL="0" indent="0">
              <a:buNone/>
            </a:pPr>
            <a:r>
              <a:rPr lang="en-GB" dirty="0"/>
              <a:t>Mistakes may (will) be made</a:t>
            </a:r>
          </a:p>
          <a:p>
            <a:pPr marL="0" indent="0">
              <a:buNone/>
            </a:pPr>
            <a:r>
              <a:rPr lang="en-GB" dirty="0"/>
              <a:t>I'm not 100% sure about anything</a:t>
            </a:r>
          </a:p>
          <a:p>
            <a:pPr marL="0" indent="0">
              <a:buNone/>
            </a:pPr>
            <a:r>
              <a:rPr lang="en-GB" dirty="0"/>
              <a:t>Probably, none of us will ever be</a:t>
            </a:r>
          </a:p>
          <a:p>
            <a:pPr marL="0" indent="0">
              <a:buNone/>
            </a:pPr>
            <a:r>
              <a:rPr lang="en-GB" dirty="0"/>
              <a:t>So let's get to it!</a:t>
            </a:r>
          </a:p>
          <a:p>
            <a:pPr marL="0" indent="0">
              <a:buNone/>
            </a:pPr>
            <a:endParaRPr lang="en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4470F-ACCB-194E-AB47-4C827189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690688"/>
            <a:ext cx="4572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1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2549-B11C-434F-83A4-B80FCE79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Modelling: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0E91-9EF0-D14E-9518-69007A74E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5928061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assume many things, one of the, being that observations are independent from each other.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means that the </a:t>
            </a:r>
            <a:r>
              <a:rPr lang="en-GB" b="1" dirty="0"/>
              <a:t>probability</a:t>
            </a:r>
            <a:r>
              <a:rPr lang="en-GB" dirty="0"/>
              <a:t> of one observation taking one value is independent from the value other observations have taken.</a:t>
            </a:r>
          </a:p>
          <a:p>
            <a:pPr marL="0" indent="0">
              <a:buNone/>
            </a:pPr>
            <a:br>
              <a:rPr lang="en-GB" dirty="0"/>
            </a:br>
            <a:endParaRPr lang="en-ES" dirty="0"/>
          </a:p>
        </p:txBody>
      </p:sp>
      <p:pic>
        <p:nvPicPr>
          <p:cNvPr id="5" name="Picture 4" descr="A picture containing food, sweet, indoor, colorful&#10;&#10;Description automatically generated">
            <a:extLst>
              <a:ext uri="{FF2B5EF4-FFF2-40B4-BE49-F238E27FC236}">
                <a16:creationId xmlns:a16="http://schemas.microsoft.com/office/drawing/2014/main" id="{26C0FE20-2EA6-DD49-B81F-B57FEA09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981" y="1497255"/>
            <a:ext cx="5046190" cy="38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0AAADC-8AEA-3D4E-B7DB-6EF3CD05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GB" b="1" dirty="0"/>
              <a:t>Introducing random effects in our linear model</a:t>
            </a:r>
            <a:br>
              <a:rPr lang="en-GB" b="1" dirty="0"/>
            </a:br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945F3-4DE3-B840-A60F-9EE3804DD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>
                <a:solidFill>
                  <a:schemeClr val="accent2"/>
                </a:solidFill>
              </a:rPr>
              <a:t>Beyond fixed effects</a:t>
            </a:r>
          </a:p>
        </p:txBody>
      </p:sp>
    </p:spTree>
    <p:extLst>
      <p:ext uri="{BB962C8B-B14F-4D97-AF65-F5344CB8AC3E}">
        <p14:creationId xmlns:p14="http://schemas.microsoft.com/office/powerpoint/2010/main" val="740407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102FE1-70F2-CC46-B702-585ECBE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What is a LMM?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29321-0C36-0D4C-BBAB-E664CCE9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/>
              <a:t>extension of the GLM </a:t>
            </a:r>
            <a:r>
              <a:rPr lang="en-GB" dirty="0"/>
              <a:t>that allows to account for </a:t>
            </a:r>
            <a:r>
              <a:rPr lang="en-GB" b="1" dirty="0"/>
              <a:t>systematic sources of variability</a:t>
            </a:r>
            <a:r>
              <a:rPr lang="en-GB" dirty="0"/>
              <a:t> beyond our effects of interest.</a:t>
            </a:r>
          </a:p>
          <a:p>
            <a:pPr marL="0" indent="0">
              <a:buNone/>
            </a:pPr>
            <a:r>
              <a:rPr lang="en-GB" dirty="0"/>
              <a:t>All models are </a:t>
            </a:r>
            <a:r>
              <a:rPr lang="en-GB" b="1" dirty="0"/>
              <a:t>inaccurate</a:t>
            </a:r>
            <a:r>
              <a:rPr lang="en-GB" dirty="0"/>
              <a:t> to some degree.</a:t>
            </a:r>
          </a:p>
          <a:p>
            <a:pPr marL="0" indent="0">
              <a:buNone/>
            </a:pPr>
            <a:r>
              <a:rPr lang="en-GB" dirty="0"/>
              <a:t>Sometimes, part of the error the model makes is </a:t>
            </a:r>
            <a:r>
              <a:rPr lang="en-GB" b="1" dirty="0"/>
              <a:t>systematic (not random).</a:t>
            </a:r>
          </a:p>
          <a:p>
            <a:pPr>
              <a:buFont typeface="System Font Regular"/>
              <a:buChar char="|"/>
            </a:pPr>
            <a:r>
              <a:rPr lang="en-GB" dirty="0"/>
              <a:t>e.g., data points from the same participant are correlated</a:t>
            </a:r>
          </a:p>
          <a:p>
            <a:pPr>
              <a:buFont typeface="System Font Regular"/>
              <a:buChar char="|"/>
            </a:pPr>
            <a:r>
              <a:rPr lang="en-GB" dirty="0"/>
              <a:t>e.g., data points from the same trial are correlated</a:t>
            </a:r>
          </a:p>
        </p:txBody>
      </p:sp>
    </p:spTree>
    <p:extLst>
      <p:ext uri="{BB962C8B-B14F-4D97-AF65-F5344CB8AC3E}">
        <p14:creationId xmlns:p14="http://schemas.microsoft.com/office/powerpoint/2010/main" val="12603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B46E-B614-104D-8E71-E364C60D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to use a LMM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BF9B-CF6A-A44C-B27C-AAD54C8B7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 </a:t>
            </a:r>
            <a:r>
              <a:rPr lang="en-GB" b="1" dirty="0"/>
              <a:t>avoid aggregating data</a:t>
            </a:r>
            <a:r>
              <a:rPr lang="en-GB" dirty="0"/>
              <a:t> (more statistical power)</a:t>
            </a:r>
          </a:p>
          <a:p>
            <a:pPr marL="0" indent="0">
              <a:buNone/>
            </a:pPr>
            <a:r>
              <a:rPr lang="en-GB" dirty="0"/>
              <a:t>To account for </a:t>
            </a:r>
            <a:r>
              <a:rPr lang="en-GB" b="1" dirty="0"/>
              <a:t>non-independence</a:t>
            </a:r>
            <a:r>
              <a:rPr lang="en-GB" dirty="0"/>
              <a:t> of scores</a:t>
            </a:r>
          </a:p>
          <a:p>
            <a:pPr marL="0" indent="0">
              <a:buNone/>
            </a:pPr>
            <a:r>
              <a:rPr lang="en-GB" dirty="0"/>
              <a:t>To account for </a:t>
            </a:r>
            <a:r>
              <a:rPr lang="en-GB" b="1" dirty="0"/>
              <a:t>hierarchical structures</a:t>
            </a:r>
            <a:r>
              <a:rPr lang="en-GB" dirty="0"/>
              <a:t> in our data</a:t>
            </a:r>
          </a:p>
          <a:p>
            <a:pPr marL="0" indent="0">
              <a:buNone/>
            </a:pPr>
            <a:r>
              <a:rPr lang="en-GB" dirty="0"/>
              <a:t>To account for </a:t>
            </a:r>
            <a:r>
              <a:rPr lang="en-GB" b="1" dirty="0"/>
              <a:t>cross-observational</a:t>
            </a:r>
            <a:r>
              <a:rPr lang="en-GB" dirty="0"/>
              <a:t> unit variability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274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5BDC-6DB4-AF4C-8298-0B094429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6250791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Effect of word frequency on reaction time task in a lexical decision task.</a:t>
            </a:r>
          </a:p>
          <a:p>
            <a:r>
              <a:rPr lang="en-GB" dirty="0"/>
              <a:t>Word condition: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High frequency: </a:t>
            </a:r>
            <a:r>
              <a:rPr lang="en-GB" b="1" dirty="0"/>
              <a:t>CAR</a:t>
            </a:r>
            <a:r>
              <a:rPr lang="en-GB" dirty="0"/>
              <a:t> &gt; Yes/No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Low frequency: </a:t>
            </a:r>
            <a:r>
              <a:rPr lang="en-GB" b="1" dirty="0"/>
              <a:t>FLAG</a:t>
            </a:r>
            <a:r>
              <a:rPr lang="en-GB" dirty="0"/>
              <a:t> &gt; Yes/No</a:t>
            </a:r>
          </a:p>
          <a:p>
            <a:r>
              <a:rPr lang="en-GB" dirty="0"/>
              <a:t>Non-word condition: </a:t>
            </a:r>
            <a:r>
              <a:rPr lang="en-GB" b="1" dirty="0"/>
              <a:t>FOIR</a:t>
            </a:r>
            <a:r>
              <a:rPr lang="en-GB" dirty="0"/>
              <a:t> &gt; Yes/No</a:t>
            </a:r>
          </a:p>
          <a:p>
            <a:pPr marL="0" indent="0">
              <a:buNone/>
            </a:pPr>
            <a:r>
              <a:rPr lang="en-GB" dirty="0"/>
              <a:t>Does </a:t>
            </a:r>
            <a:r>
              <a:rPr lang="en-GB" i="1" dirty="0"/>
              <a:t>frequency</a:t>
            </a:r>
            <a:r>
              <a:rPr lang="en-GB" dirty="0"/>
              <a:t> affect </a:t>
            </a:r>
            <a:r>
              <a:rPr lang="en-GB" i="1" dirty="0"/>
              <a:t>reaction times</a:t>
            </a:r>
            <a:r>
              <a:rPr lang="en-GB" dirty="0"/>
              <a:t> (</a:t>
            </a:r>
            <a:r>
              <a:rPr lang="en-GB" i="1" dirty="0"/>
              <a:t>RT</a:t>
            </a:r>
            <a:r>
              <a:rPr lang="en-GB" dirty="0"/>
              <a:t>)?</a:t>
            </a:r>
          </a:p>
          <a:p>
            <a:endParaRPr lang="en-E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9316D-6A99-2145-885A-143AC006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1409680" cy="813435"/>
          </a:xfrm>
        </p:spPr>
        <p:txBody>
          <a:bodyPr>
            <a:normAutofit/>
          </a:bodyPr>
          <a:lstStyle/>
          <a:p>
            <a:r>
              <a:rPr lang="en-GB" b="1" dirty="0"/>
              <a:t>Why to use a LMM</a:t>
            </a:r>
            <a:endParaRPr lang="en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0AE7B4-39B2-A946-B962-E46A73B9549C}"/>
              </a:ext>
            </a:extLst>
          </p:cNvPr>
          <p:cNvGrpSpPr/>
          <p:nvPr/>
        </p:nvGrpSpPr>
        <p:grpSpPr>
          <a:xfrm>
            <a:off x="7010826" y="276634"/>
            <a:ext cx="4491913" cy="2388663"/>
            <a:chOff x="7035501" y="2439296"/>
            <a:chExt cx="3854824" cy="21350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D1ED31-7556-D743-B8F7-6C660282EF75}"/>
                </a:ext>
              </a:extLst>
            </p:cNvPr>
            <p:cNvSpPr/>
            <p:nvPr/>
          </p:nvSpPr>
          <p:spPr>
            <a:xfrm>
              <a:off x="7035501" y="2439296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3200" dirty="0">
                  <a:solidFill>
                    <a:srgbClr val="FFFF00"/>
                  </a:solidFill>
                </a:rPr>
                <a:t>+</a:t>
              </a:r>
              <a:endParaRPr lang="en-ES" dirty="0">
                <a:solidFill>
                  <a:srgbClr val="FFFF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B3A663-06F1-6A42-856D-ED5AB6FB356B}"/>
                </a:ext>
              </a:extLst>
            </p:cNvPr>
            <p:cNvSpPr/>
            <p:nvPr/>
          </p:nvSpPr>
          <p:spPr>
            <a:xfrm>
              <a:off x="8048513" y="2971800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2000" dirty="0">
                  <a:solidFill>
                    <a:srgbClr val="FFFF00"/>
                  </a:solidFill>
                  <a:latin typeface="Helvetica" pitchFamily="2" charset="0"/>
                </a:rPr>
                <a:t>CAR</a:t>
              </a:r>
              <a:endParaRPr lang="en-ES" dirty="0">
                <a:solidFill>
                  <a:srgbClr val="FFFF00"/>
                </a:solidFill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7E653B-2CDF-4A43-8747-463982A0E908}"/>
                </a:ext>
              </a:extLst>
            </p:cNvPr>
            <p:cNvSpPr/>
            <p:nvPr/>
          </p:nvSpPr>
          <p:spPr>
            <a:xfrm>
              <a:off x="9244405" y="3659981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FF00"/>
                  </a:solidFill>
                  <a:latin typeface="Helvetica" pitchFamily="2" charset="0"/>
                </a:rPr>
                <a:t>y</a:t>
              </a:r>
              <a:r>
                <a:rPr lang="en-ES" dirty="0">
                  <a:solidFill>
                    <a:srgbClr val="FFFF00"/>
                  </a:solidFill>
                  <a:latin typeface="Helvetica" pitchFamily="2" charset="0"/>
                </a:rPr>
                <a:t>es     no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B8E7FA-870C-9D40-A112-E4C168500EE3}"/>
              </a:ext>
            </a:extLst>
          </p:cNvPr>
          <p:cNvGrpSpPr/>
          <p:nvPr/>
        </p:nvGrpSpPr>
        <p:grpSpPr>
          <a:xfrm>
            <a:off x="7010825" y="2162745"/>
            <a:ext cx="4491914" cy="2430641"/>
            <a:chOff x="7035501" y="2439296"/>
            <a:chExt cx="3854824" cy="21350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0A6B4F-67C4-DC49-B12D-7BA24D77189F}"/>
                </a:ext>
              </a:extLst>
            </p:cNvPr>
            <p:cNvSpPr/>
            <p:nvPr/>
          </p:nvSpPr>
          <p:spPr>
            <a:xfrm>
              <a:off x="7035501" y="2439296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3200" dirty="0">
                  <a:solidFill>
                    <a:srgbClr val="FFFF00"/>
                  </a:solidFill>
                </a:rPr>
                <a:t>+</a:t>
              </a:r>
              <a:endParaRPr lang="en-ES" dirty="0">
                <a:solidFill>
                  <a:srgbClr val="FFFF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E3A888-B81C-EF4D-A9FA-AB0FCC1E011D}"/>
                </a:ext>
              </a:extLst>
            </p:cNvPr>
            <p:cNvSpPr/>
            <p:nvPr/>
          </p:nvSpPr>
          <p:spPr>
            <a:xfrm>
              <a:off x="8048513" y="2971800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2000" dirty="0">
                  <a:solidFill>
                    <a:srgbClr val="FFFF00"/>
                  </a:solidFill>
                  <a:latin typeface="Helvetica" pitchFamily="2" charset="0"/>
                </a:rPr>
                <a:t>FLAG</a:t>
              </a:r>
              <a:endParaRPr lang="en-ES" dirty="0">
                <a:solidFill>
                  <a:srgbClr val="FFFF00"/>
                </a:solidFill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CE40CF-3063-C646-80BE-A262B5BF4625}"/>
                </a:ext>
              </a:extLst>
            </p:cNvPr>
            <p:cNvSpPr/>
            <p:nvPr/>
          </p:nvSpPr>
          <p:spPr>
            <a:xfrm>
              <a:off x="9244405" y="3659981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FF00"/>
                  </a:solidFill>
                  <a:latin typeface="Helvetica" pitchFamily="2" charset="0"/>
                </a:rPr>
                <a:t>y</a:t>
              </a:r>
              <a:r>
                <a:rPr lang="en-ES" dirty="0">
                  <a:solidFill>
                    <a:srgbClr val="FFFF00"/>
                  </a:solidFill>
                  <a:latin typeface="Helvetica" pitchFamily="2" charset="0"/>
                </a:rPr>
                <a:t>es     no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0FDF8-F223-1F41-A2B1-C73BC133E76C}"/>
              </a:ext>
            </a:extLst>
          </p:cNvPr>
          <p:cNvGrpSpPr/>
          <p:nvPr/>
        </p:nvGrpSpPr>
        <p:grpSpPr>
          <a:xfrm>
            <a:off x="7117379" y="4162737"/>
            <a:ext cx="4491914" cy="2430641"/>
            <a:chOff x="7035501" y="2439296"/>
            <a:chExt cx="3854824" cy="21350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3410C7-B742-0640-82D9-479AF292C050}"/>
                </a:ext>
              </a:extLst>
            </p:cNvPr>
            <p:cNvSpPr/>
            <p:nvPr/>
          </p:nvSpPr>
          <p:spPr>
            <a:xfrm>
              <a:off x="7035501" y="2439296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3200" dirty="0">
                  <a:solidFill>
                    <a:srgbClr val="FFFF00"/>
                  </a:solidFill>
                </a:rPr>
                <a:t>+</a:t>
              </a:r>
              <a:endParaRPr lang="en-ES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9362A5-3545-8947-92CF-505DEA59AC0D}"/>
                </a:ext>
              </a:extLst>
            </p:cNvPr>
            <p:cNvSpPr/>
            <p:nvPr/>
          </p:nvSpPr>
          <p:spPr>
            <a:xfrm>
              <a:off x="8048513" y="2971800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2000" dirty="0">
                  <a:solidFill>
                    <a:srgbClr val="FFFF00"/>
                  </a:solidFill>
                  <a:latin typeface="Helvetica" pitchFamily="2" charset="0"/>
                </a:rPr>
                <a:t>ROIP</a:t>
              </a:r>
              <a:endParaRPr lang="en-ES" dirty="0">
                <a:solidFill>
                  <a:srgbClr val="FFFF00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59CF75-7AC6-5D47-AD00-44C1604A03D6}"/>
                </a:ext>
              </a:extLst>
            </p:cNvPr>
            <p:cNvSpPr/>
            <p:nvPr/>
          </p:nvSpPr>
          <p:spPr>
            <a:xfrm>
              <a:off x="9244405" y="3659981"/>
              <a:ext cx="1645920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FF00"/>
                  </a:solidFill>
                  <a:latin typeface="Helvetica" pitchFamily="2" charset="0"/>
                </a:rPr>
                <a:t>y</a:t>
              </a:r>
              <a:r>
                <a:rPr lang="en-ES" dirty="0">
                  <a:solidFill>
                    <a:srgbClr val="FFFF00"/>
                  </a:solidFill>
                  <a:latin typeface="Helvetica" pitchFamily="2" charset="0"/>
                </a:rPr>
                <a:t>es     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3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3A1A-37B5-5049-9A8C-CAB5EC9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Why to use a 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D21D2-B8AE-0249-8829-37E33C33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4143326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Trial-wise data:</a:t>
            </a:r>
          </a:p>
          <a:p>
            <a:pPr marL="0" indent="0">
              <a:buNone/>
            </a:pPr>
            <a:r>
              <a:rPr lang="en-GB" dirty="0"/>
              <a:t>Sample size:</a:t>
            </a:r>
          </a:p>
          <a:p>
            <a:r>
              <a:rPr lang="en-GB" dirty="0"/>
              <a:t>5 participants</a:t>
            </a:r>
          </a:p>
          <a:p>
            <a:r>
              <a:rPr lang="en-GB" dirty="0"/>
              <a:t>10 trials each: 5 in each frequency condition</a:t>
            </a:r>
          </a:p>
          <a:p>
            <a:r>
              <a:rPr lang="en-GB" dirty="0"/>
              <a:t>50 observations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0DC28B-231A-1F44-AF26-E7687590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617970"/>
              </p:ext>
            </p:extLst>
          </p:nvPr>
        </p:nvGraphicFramePr>
        <p:xfrm>
          <a:off x="5544336" y="350106"/>
          <a:ext cx="6044916" cy="60840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11229">
                  <a:extLst>
                    <a:ext uri="{9D8B030D-6E8A-4147-A177-3AD203B41FA5}">
                      <a16:colId xmlns:a16="http://schemas.microsoft.com/office/drawing/2014/main" val="4288279380"/>
                    </a:ext>
                  </a:extLst>
                </a:gridCol>
                <a:gridCol w="1511229">
                  <a:extLst>
                    <a:ext uri="{9D8B030D-6E8A-4147-A177-3AD203B41FA5}">
                      <a16:colId xmlns:a16="http://schemas.microsoft.com/office/drawing/2014/main" val="1447519083"/>
                    </a:ext>
                  </a:extLst>
                </a:gridCol>
                <a:gridCol w="1511229">
                  <a:extLst>
                    <a:ext uri="{9D8B030D-6E8A-4147-A177-3AD203B41FA5}">
                      <a16:colId xmlns:a16="http://schemas.microsoft.com/office/drawing/2014/main" val="338037838"/>
                    </a:ext>
                  </a:extLst>
                </a:gridCol>
                <a:gridCol w="1511229">
                  <a:extLst>
                    <a:ext uri="{9D8B030D-6E8A-4147-A177-3AD203B41FA5}">
                      <a16:colId xmlns:a16="http://schemas.microsoft.com/office/drawing/2014/main" val="3408206534"/>
                    </a:ext>
                  </a:extLst>
                </a:gridCol>
              </a:tblGrid>
              <a:tr h="2645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Helvetica" pitchFamily="2" charset="0"/>
                        </a:rPr>
                        <a:t>Participant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Helvetica" pitchFamily="2" charset="0"/>
                        </a:rPr>
                        <a:t>Trial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Helvetica" pitchFamily="2" charset="0"/>
                        </a:rPr>
                        <a:t>Frequency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RT (s)</a:t>
                      </a:r>
                    </a:p>
                  </a:txBody>
                  <a:tcPr marL="9525" marR="9525" marT="9525" marB="0" anchor="b"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4422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1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80242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2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321052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3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82917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4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042076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5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0.27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85811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6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0.70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531673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7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273136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8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824038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9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20853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>
                          <a:effectLst/>
                          <a:latin typeface="Helvetica" pitchFamily="2" charset="0"/>
                        </a:rPr>
                        <a:t>10</a:t>
                      </a:r>
                      <a:endParaRPr lang="en-E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989822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1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0.43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745912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2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976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3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650331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4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036518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5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High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0.53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17006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6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84700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7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615039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>
                          <a:effectLst/>
                          <a:latin typeface="Helvetica" pitchFamily="2" charset="0"/>
                        </a:rPr>
                        <a:t>8</a:t>
                      </a:r>
                      <a:endParaRPr lang="en-E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753441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>
                          <a:effectLst/>
                          <a:latin typeface="Helvetica" pitchFamily="2" charset="0"/>
                        </a:rPr>
                        <a:t>9</a:t>
                      </a:r>
                      <a:endParaRPr lang="en-E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68885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>
                          <a:effectLst/>
                          <a:latin typeface="Helvetica" pitchFamily="2" charset="0"/>
                        </a:rPr>
                        <a:t>10</a:t>
                      </a:r>
                      <a:endParaRPr lang="en-ES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1.18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32800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…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...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…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011854"/>
                  </a:ext>
                </a:extLst>
              </a:tr>
              <a:tr h="26452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Helvetica" pitchFamily="2" charset="0"/>
                        </a:rPr>
                        <a:t>Participant 5</a:t>
                      </a:r>
                      <a:endParaRPr lang="en-GB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u="none" strike="noStrike" dirty="0">
                          <a:effectLst/>
                          <a:latin typeface="Helvetica" pitchFamily="2" charset="0"/>
                        </a:rPr>
                        <a:t>10</a:t>
                      </a:r>
                      <a:endParaRPr lang="en-E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Helvetica" pitchFamily="2" charset="0"/>
                        </a:rPr>
                        <a:t>Low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3.43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690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389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FCC1-D30A-AF4A-9373-06C7F865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50617-014F-0649-895D-EC58D6402D84}"/>
              </a:ext>
            </a:extLst>
          </p:cNvPr>
          <p:cNvSpPr/>
          <p:nvPr/>
        </p:nvSpPr>
        <p:spPr>
          <a:xfrm>
            <a:off x="375920" y="2208643"/>
            <a:ext cx="587076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Data-points from all participants are </a:t>
            </a:r>
            <a:r>
              <a:rPr lang="en-GB" sz="2400" b="1" dirty="0">
                <a:solidFill>
                  <a:srgbClr val="000000"/>
                </a:solidFill>
                <a:latin typeface="helvetica" pitchFamily="2" charset="0"/>
              </a:rPr>
              <a:t>pooled together.</a:t>
            </a:r>
          </a:p>
          <a:p>
            <a:endParaRPr lang="en-GB" sz="24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RT in </a:t>
            </a:r>
            <a:r>
              <a:rPr lang="en-GB" sz="2400" b="1" dirty="0">
                <a:solidFill>
                  <a:srgbClr val="000000"/>
                </a:solidFill>
                <a:latin typeface="helvetica" pitchFamily="2" charset="0"/>
              </a:rPr>
              <a:t>high frequency 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condition is </a:t>
            </a:r>
            <a:r>
              <a:rPr lang="en-GB" sz="2400" b="1" dirty="0">
                <a:solidFill>
                  <a:srgbClr val="000000"/>
                </a:solidFill>
                <a:latin typeface="helvetica" pitchFamily="2" charset="0"/>
              </a:rPr>
              <a:t>0.68 s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 (intercept)</a:t>
            </a:r>
          </a:p>
          <a:p>
            <a:endParaRPr lang="en-GB" sz="2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RT increases in </a:t>
            </a:r>
            <a:r>
              <a:rPr lang="en-GB" sz="2400" b="1" dirty="0">
                <a:solidFill>
                  <a:srgbClr val="000000"/>
                </a:solidFill>
                <a:latin typeface="helvetica" pitchFamily="2" charset="0"/>
              </a:rPr>
              <a:t>1.11 s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.  (slope) when in </a:t>
            </a:r>
            <a:r>
              <a:rPr lang="en-GB" sz="2400" b="1" dirty="0">
                <a:solidFill>
                  <a:srgbClr val="000000"/>
                </a:solidFill>
                <a:latin typeface="helvetica" pitchFamily="2" charset="0"/>
              </a:rPr>
              <a:t>low frequency 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condition.</a:t>
            </a:r>
          </a:p>
          <a:p>
            <a:endParaRPr lang="en-GB" sz="2400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GB" sz="2400" dirty="0"/>
            </a:br>
            <a:endParaRPr lang="en-ES" sz="2400" dirty="0"/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35BEE-322B-134A-B39D-99C1317E6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7268" y="365125"/>
            <a:ext cx="4810336" cy="6012921"/>
          </a:xfrm>
        </p:spPr>
      </p:pic>
    </p:spTree>
    <p:extLst>
      <p:ext uri="{BB962C8B-B14F-4D97-AF65-F5344CB8AC3E}">
        <p14:creationId xmlns:p14="http://schemas.microsoft.com/office/powerpoint/2010/main" val="1307093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D027-4A9F-5A4A-B412-15A214FF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Why to use a 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CDB5-C3AA-564E-9319-F8F4239B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1" y="1320800"/>
            <a:ext cx="4062516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Assumption of </a:t>
            </a:r>
            <a:r>
              <a:rPr lang="en-GB" b="1" dirty="0"/>
              <a:t>non-independence </a:t>
            </a:r>
            <a:r>
              <a:rPr lang="en-GB" dirty="0"/>
              <a:t>is hard to assume here.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 of the variability is due to </a:t>
            </a:r>
            <a:r>
              <a:rPr lang="en-GB" b="1" dirty="0"/>
              <a:t>systematic</a:t>
            </a:r>
            <a:r>
              <a:rPr lang="en-GB" dirty="0"/>
              <a:t> </a:t>
            </a:r>
            <a:r>
              <a:rPr lang="en-GB" b="1" dirty="0"/>
              <a:t>differences across participants.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63DD72-168D-5443-A42F-CDA445C4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37" y="733118"/>
            <a:ext cx="7548469" cy="53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D09C-4438-0243-A63B-06330C17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Why to use a 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323C-FE7C-374D-97EF-4FE57CA6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3826803" cy="4856163"/>
          </a:xfrm>
        </p:spPr>
        <p:txBody>
          <a:bodyPr/>
          <a:lstStyle/>
          <a:p>
            <a:pPr marL="0" indent="0">
              <a:buNone/>
            </a:pPr>
            <a:r>
              <a:rPr lang="en-ES" dirty="0"/>
              <a:t>A common practice to avoid this is to </a:t>
            </a:r>
            <a:r>
              <a:rPr lang="en-ES" b="1" dirty="0"/>
              <a:t>aggregate data points</a:t>
            </a:r>
            <a:r>
              <a:rPr lang="en-ES" dirty="0"/>
              <a:t> across trials for each participant</a:t>
            </a:r>
          </a:p>
          <a:p>
            <a:pPr>
              <a:buFont typeface="System Font Regular"/>
              <a:buChar char="|"/>
            </a:pPr>
            <a:r>
              <a:rPr lang="en-ES" dirty="0"/>
              <a:t>e.g., mean RT across trials in each condition.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57D526-C721-FB4B-893E-E8488877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98047"/>
              </p:ext>
            </p:extLst>
          </p:nvPr>
        </p:nvGraphicFramePr>
        <p:xfrm>
          <a:off x="5754911" y="771842"/>
          <a:ext cx="5311740" cy="5066248"/>
        </p:xfrm>
        <a:graphic>
          <a:graphicData uri="http://schemas.openxmlformats.org/drawingml/2006/table">
            <a:tbl>
              <a:tblPr/>
              <a:tblGrid>
                <a:gridCol w="1770580">
                  <a:extLst>
                    <a:ext uri="{9D8B030D-6E8A-4147-A177-3AD203B41FA5}">
                      <a16:colId xmlns:a16="http://schemas.microsoft.com/office/drawing/2014/main" val="2237011488"/>
                    </a:ext>
                  </a:extLst>
                </a:gridCol>
                <a:gridCol w="1770580">
                  <a:extLst>
                    <a:ext uri="{9D8B030D-6E8A-4147-A177-3AD203B41FA5}">
                      <a16:colId xmlns:a16="http://schemas.microsoft.com/office/drawing/2014/main" val="3836825541"/>
                    </a:ext>
                  </a:extLst>
                </a:gridCol>
                <a:gridCol w="1770580">
                  <a:extLst>
                    <a:ext uri="{9D8B030D-6E8A-4147-A177-3AD203B41FA5}">
                      <a16:colId xmlns:a16="http://schemas.microsoft.com/office/drawing/2014/main" val="1526863841"/>
                    </a:ext>
                  </a:extLst>
                </a:gridCol>
              </a:tblGrid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Participant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27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27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Mean RT (s)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27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163164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709696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155927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429617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229660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63922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47240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235846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77610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933320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Participant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480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29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8A07-2028-5B4B-A788-D52DCB4F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3A81-9098-6641-B9F9-2675AD306358}"/>
              </a:ext>
            </a:extLst>
          </p:cNvPr>
          <p:cNvSpPr txBox="1"/>
          <p:nvPr/>
        </p:nvSpPr>
        <p:spPr>
          <a:xfrm>
            <a:off x="375920" y="1284954"/>
            <a:ext cx="3877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elvetica" pitchFamily="2" charset="0"/>
              </a:rPr>
              <a:t>The problem of non-independence seems solved, but at the cost of </a:t>
            </a:r>
            <a:r>
              <a:rPr lang="en-ES" b="1" dirty="0">
                <a:latin typeface="Helvetica" pitchFamily="2" charset="0"/>
              </a:rPr>
              <a:t>statistical power</a:t>
            </a:r>
            <a:r>
              <a:rPr lang="en-ES" dirty="0">
                <a:latin typeface="Helvetica" pitchFamily="2" charset="0"/>
              </a:rPr>
              <a:t>: less observations.</a:t>
            </a:r>
          </a:p>
          <a:p>
            <a:endParaRPr lang="en-ES" dirty="0"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There is another way of dealing with no independence and </a:t>
            </a:r>
            <a:r>
              <a:rPr lang="en-GB" i="1" dirty="0">
                <a:latin typeface="Helvetica" pitchFamily="2" charset="0"/>
              </a:rPr>
              <a:t>not</a:t>
            </a:r>
            <a:r>
              <a:rPr lang="en-GB" dirty="0">
                <a:latin typeface="Helvetica" pitchFamily="2" charset="0"/>
              </a:rPr>
              <a:t> losing data.</a:t>
            </a:r>
          </a:p>
          <a:p>
            <a:endParaRPr lang="en-ES" dirty="0">
              <a:latin typeface="Helvetica" pitchFamily="2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EB6521-3941-D94B-9C79-C46E8ABA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63" y="771842"/>
            <a:ext cx="7290805" cy="52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8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FD21-FEE5-6848-B65E-EE28A2FE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54121-3B9E-7742-894A-0DDEEAC0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Mixed-Effects Models = LMM</a:t>
            </a:r>
          </a:p>
          <a:p>
            <a:r>
              <a:rPr lang="en-GB" b="1" dirty="0"/>
              <a:t>Mixed Models</a:t>
            </a:r>
            <a:r>
              <a:rPr lang="en-GB" dirty="0"/>
              <a:t> (aka. Mixed-Effects Models, aka. Multilevel Models, aka. Hierarchical Models, aka. Nested Data Models, aka. Random Parameter Models, aka. Split-Plot Designs)</a:t>
            </a:r>
          </a:p>
          <a:p>
            <a:r>
              <a:rPr lang="en-GB" dirty="0"/>
              <a:t>If by the end of this presentation you have an intuition about why all </a:t>
            </a:r>
            <a:r>
              <a:rPr lang="en-GB" b="1" dirty="0"/>
              <a:t>these labels refer to the same thing: </a:t>
            </a:r>
            <a:r>
              <a:rPr lang="en-GB" dirty="0"/>
              <a:t>Yay! You have made so much progress.</a:t>
            </a:r>
          </a:p>
        </p:txBody>
      </p:sp>
    </p:spTree>
    <p:extLst>
      <p:ext uri="{BB962C8B-B14F-4D97-AF65-F5344CB8AC3E}">
        <p14:creationId xmlns:p14="http://schemas.microsoft.com/office/powerpoint/2010/main" val="2494872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F98D-B4B2-8D40-9770-5B00C4FD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C5F67-4DA4-2445-9361-26490C45679E}"/>
              </a:ext>
            </a:extLst>
          </p:cNvPr>
          <p:cNvSpPr txBox="1"/>
          <p:nvPr/>
        </p:nvSpPr>
        <p:spPr>
          <a:xfrm>
            <a:off x="406401" y="1151539"/>
            <a:ext cx="41553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latin typeface="Helvetica" pitchFamily="2" charset="0"/>
              </a:rPr>
              <a:t>We can include </a:t>
            </a:r>
            <a:r>
              <a:rPr lang="en-ES" sz="2000" b="1" dirty="0">
                <a:latin typeface="Helvetica" pitchFamily="2" charset="0"/>
              </a:rPr>
              <a:t>random intercepts by participant</a:t>
            </a:r>
            <a:r>
              <a:rPr lang="en-ES" sz="2000" dirty="0">
                <a:latin typeface="Helvetica" pitchFamily="2" charset="0"/>
              </a:rPr>
              <a:t>. Each participant will have its own baseline.</a:t>
            </a:r>
          </a:p>
          <a:p>
            <a:endParaRPr lang="en-ES" sz="2000" dirty="0">
              <a:latin typeface="Helvetica" pitchFamily="2" charset="0"/>
            </a:endParaRPr>
          </a:p>
          <a:p>
            <a:r>
              <a:rPr lang="en-ES" sz="2000" dirty="0">
                <a:latin typeface="Helvetica" pitchFamily="2" charset="0"/>
              </a:rPr>
              <a:t>We will fit a model with </a:t>
            </a:r>
            <a:r>
              <a:rPr lang="en-ES" sz="2000" b="1" dirty="0">
                <a:latin typeface="Helvetica" pitchFamily="2" charset="0"/>
              </a:rPr>
              <a:t>same slope but different intercept </a:t>
            </a:r>
            <a:r>
              <a:rPr lang="en-ES" sz="2000" dirty="0">
                <a:latin typeface="Helvetica" pitchFamily="2" charset="0"/>
              </a:rPr>
              <a:t>for each participant.</a:t>
            </a:r>
          </a:p>
          <a:p>
            <a:endParaRPr lang="en-ES" sz="2000" dirty="0">
              <a:latin typeface="Helvetica" pitchFamily="2" charset="0"/>
            </a:endParaRPr>
          </a:p>
          <a:p>
            <a:r>
              <a:rPr lang="en-ES" sz="2000" dirty="0">
                <a:latin typeface="Helvetica" pitchFamily="2" charset="0"/>
              </a:rPr>
              <a:t>We account for </a:t>
            </a:r>
            <a:r>
              <a:rPr lang="en-ES" sz="2000" b="1" dirty="0">
                <a:latin typeface="Helvetica" pitchFamily="2" charset="0"/>
              </a:rPr>
              <a:t>non-independence</a:t>
            </a:r>
            <a:r>
              <a:rPr lang="en-ES" sz="2000" dirty="0">
                <a:latin typeface="Helvetica" pitchFamily="2" charset="0"/>
              </a:rPr>
              <a:t>: residual is assumed to be random within-participant.</a:t>
            </a:r>
          </a:p>
          <a:p>
            <a:endParaRPr lang="en-ES" sz="2000" dirty="0">
              <a:latin typeface="Helvetica" pitchFamily="2" charset="0"/>
            </a:endParaRPr>
          </a:p>
          <a:p>
            <a:r>
              <a:rPr lang="en-ES" sz="2000" dirty="0">
                <a:latin typeface="Helvetica" pitchFamily="2" charset="0"/>
              </a:rPr>
              <a:t>We avoid aggregating datapoints.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4D4E89EE-3392-1A42-AB1D-E8F4358A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08" y="894097"/>
            <a:ext cx="7500475" cy="53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2A31-DAC4-2645-88C4-0BDC988D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D8AF0-7737-5642-BDE1-92DD05B5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11522038" cy="485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300" dirty="0"/>
              <a:t>Participants may differ in how much they are affected by the experimental condition.</a:t>
            </a:r>
          </a:p>
          <a:p>
            <a:pPr>
              <a:buFont typeface="System Font Regular"/>
              <a:buChar char="|"/>
            </a:pPr>
            <a:r>
              <a:rPr lang="en-GB" sz="2300" dirty="0"/>
              <a:t>e.g., slower participants may be more affected by low-frequencies than faster participants.</a:t>
            </a:r>
          </a:p>
          <a:p>
            <a:pPr marL="0" indent="0">
              <a:buNone/>
            </a:pPr>
            <a:r>
              <a:rPr lang="en-GB" sz="2300" dirty="0"/>
              <a:t>The </a:t>
            </a:r>
            <a:r>
              <a:rPr lang="en-GB" sz="2300" b="1" dirty="0"/>
              <a:t>slope</a:t>
            </a:r>
            <a:r>
              <a:rPr lang="en-GB" sz="2300" dirty="0"/>
              <a:t> of the predictor </a:t>
            </a:r>
            <a:r>
              <a:rPr lang="en-GB" sz="2300" dirty="0">
                <a:highlight>
                  <a:srgbClr val="C0C0C0"/>
                </a:highlight>
                <a:latin typeface="Courier" pitchFamily="2" charset="0"/>
              </a:rPr>
              <a:t>frequency</a:t>
            </a:r>
            <a:r>
              <a:rPr lang="en-GB" sz="2300" dirty="0"/>
              <a:t> on each participant may be different.</a:t>
            </a:r>
          </a:p>
          <a:p>
            <a:pPr marL="0" indent="0">
              <a:buNone/>
            </a:pPr>
            <a:r>
              <a:rPr lang="en-GB" sz="2300" dirty="0"/>
              <a:t>Data points from the same participant may be still </a:t>
            </a:r>
            <a:r>
              <a:rPr lang="en-GB" sz="2300" b="1" dirty="0"/>
              <a:t>correlated</a:t>
            </a:r>
            <a:r>
              <a:rPr lang="en-GB" sz="2300" dirty="0"/>
              <a:t>.</a:t>
            </a:r>
          </a:p>
          <a:p>
            <a:pPr marL="0" indent="0">
              <a:buNone/>
            </a:pPr>
            <a:r>
              <a:rPr lang="en-GB" sz="2300" dirty="0"/>
              <a:t>We can account for this variability by adding </a:t>
            </a:r>
            <a:r>
              <a:rPr lang="en-GB" sz="2300" b="1" dirty="0"/>
              <a:t>random slopes </a:t>
            </a:r>
            <a:r>
              <a:rPr lang="en-GB" sz="2300" dirty="0"/>
              <a:t>of frequency by participant.</a:t>
            </a:r>
          </a:p>
        </p:txBody>
      </p:sp>
    </p:spTree>
    <p:extLst>
      <p:ext uri="{BB962C8B-B14F-4D97-AF65-F5344CB8AC3E}">
        <p14:creationId xmlns:p14="http://schemas.microsoft.com/office/powerpoint/2010/main" val="37698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96EE-970A-7742-BA39-5C07C47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343A8-1AE6-B14F-9C6A-A0A9C17F152A}"/>
              </a:ext>
            </a:extLst>
          </p:cNvPr>
          <p:cNvSpPr txBox="1"/>
          <p:nvPr/>
        </p:nvSpPr>
        <p:spPr>
          <a:xfrm>
            <a:off x="375920" y="1266874"/>
            <a:ext cx="40374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latin typeface="Helvetica" pitchFamily="2" charset="0"/>
              </a:rPr>
              <a:t>We can include </a:t>
            </a:r>
            <a:r>
              <a:rPr lang="en-ES" sz="2000" b="1" dirty="0">
                <a:latin typeface="Helvetica" pitchFamily="2" charset="0"/>
              </a:rPr>
              <a:t>random intercepts and slopes by participant</a:t>
            </a:r>
            <a:r>
              <a:rPr lang="en-ES" sz="2000" dirty="0">
                <a:latin typeface="Helvetica" pitchFamily="2" charset="0"/>
              </a:rPr>
              <a:t>.</a:t>
            </a:r>
          </a:p>
          <a:p>
            <a:endParaRPr lang="en-ES" sz="2000" dirty="0">
              <a:latin typeface="Helvetica" pitchFamily="2" charset="0"/>
            </a:endParaRPr>
          </a:p>
          <a:p>
            <a:r>
              <a:rPr lang="en-ES" sz="2000" dirty="0">
                <a:latin typeface="Helvetica" pitchFamily="2" charset="0"/>
              </a:rPr>
              <a:t>Each participant will have its own baseline, and is </a:t>
            </a:r>
            <a:r>
              <a:rPr lang="en-ES" sz="2000" b="1" dirty="0">
                <a:latin typeface="Helvetica" pitchFamily="2" charset="0"/>
              </a:rPr>
              <a:t>affected differently</a:t>
            </a:r>
            <a:r>
              <a:rPr lang="en-ES" sz="2000" dirty="0">
                <a:latin typeface="Helvetica" pitchFamily="2" charset="0"/>
              </a:rPr>
              <a:t> by frequency condition.</a:t>
            </a:r>
          </a:p>
          <a:p>
            <a:endParaRPr lang="en-ES" sz="2000" dirty="0">
              <a:latin typeface="Helvetica" pitchFamily="2" charset="0"/>
            </a:endParaRPr>
          </a:p>
          <a:p>
            <a:r>
              <a:rPr lang="en-ES" sz="2000" dirty="0">
                <a:latin typeface="Helvetica" pitchFamily="2" charset="0"/>
              </a:rPr>
              <a:t>We will fit a model with </a:t>
            </a:r>
            <a:r>
              <a:rPr lang="en-ES" sz="2000" b="1" dirty="0">
                <a:latin typeface="Helvetica" pitchFamily="2" charset="0"/>
              </a:rPr>
              <a:t>diferent intercept and slope </a:t>
            </a:r>
            <a:r>
              <a:rPr lang="en-ES" sz="2000" dirty="0">
                <a:latin typeface="Helvetica" pitchFamily="2" charset="0"/>
              </a:rPr>
              <a:t>for each participant.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C734617-32A8-C941-8529-4F5359B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19" y="806949"/>
            <a:ext cx="7341741" cy="524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96EE-970A-7742-BA39-5C07C47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to use a LMM</a:t>
            </a:r>
          </a:p>
        </p:txBody>
      </p: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DCE23478-A8A8-1C49-B4DB-F8BC193F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20" y="381000"/>
            <a:ext cx="6096000" cy="6096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BFED41-53BD-A74D-81DC-C532CCD9A9BB}"/>
              </a:ext>
            </a:extLst>
          </p:cNvPr>
          <p:cNvSpPr txBox="1"/>
          <p:nvPr/>
        </p:nvSpPr>
        <p:spPr>
          <a:xfrm>
            <a:off x="375921" y="1294544"/>
            <a:ext cx="40419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b="1" dirty="0">
                <a:latin typeface="Helvetica" pitchFamily="2" charset="0"/>
              </a:rPr>
              <a:t>Summary</a:t>
            </a:r>
            <a:r>
              <a:rPr lang="en-ES" sz="2400" dirty="0">
                <a:latin typeface="Helvetica" pitchFamily="2" charset="0"/>
              </a:rPr>
              <a:t>:</a:t>
            </a:r>
          </a:p>
          <a:p>
            <a:endParaRPr lang="en-ES" sz="2400" dirty="0">
              <a:latin typeface="Helvetica" pitchFamily="2" charset="0"/>
            </a:endParaRPr>
          </a:p>
          <a:p>
            <a:r>
              <a:rPr lang="en-ES" sz="2400" dirty="0">
                <a:latin typeface="Helvetica" pitchFamily="2" charset="0"/>
              </a:rPr>
              <a:t>LMM allow us to account for systematic sources of variability </a:t>
            </a:r>
            <a:r>
              <a:rPr lang="en-ES" sz="2400" b="1" dirty="0">
                <a:latin typeface="Helvetica" pitchFamily="2" charset="0"/>
              </a:rPr>
              <a:t>beyond our fixed effects</a:t>
            </a:r>
            <a:r>
              <a:rPr lang="en-ES" sz="2400" dirty="0">
                <a:latin typeface="Helvetica" pitchFamily="2" charset="0"/>
              </a:rPr>
              <a:t>.</a:t>
            </a:r>
          </a:p>
          <a:p>
            <a:endParaRPr lang="en-ES" sz="2400" dirty="0">
              <a:latin typeface="Helvetica" pitchFamily="2" charset="0"/>
            </a:endParaRPr>
          </a:p>
          <a:p>
            <a:r>
              <a:rPr lang="en-ES" sz="2400" dirty="0">
                <a:latin typeface="Helvetica" pitchFamily="2" charset="0"/>
              </a:rPr>
              <a:t>This increases the </a:t>
            </a:r>
            <a:r>
              <a:rPr lang="en-ES" sz="2400" b="1" dirty="0">
                <a:latin typeface="Helvetica" pitchFamily="2" charset="0"/>
              </a:rPr>
              <a:t>sensitivity</a:t>
            </a:r>
            <a:r>
              <a:rPr lang="en-ES" sz="2400" dirty="0">
                <a:latin typeface="Helvetica" pitchFamily="2" charset="0"/>
              </a:rPr>
              <a:t> of our experiments.</a:t>
            </a:r>
          </a:p>
        </p:txBody>
      </p:sp>
    </p:spTree>
    <p:extLst>
      <p:ext uri="{BB962C8B-B14F-4D97-AF65-F5344CB8AC3E}">
        <p14:creationId xmlns:p14="http://schemas.microsoft.com/office/powerpoint/2010/main" val="190730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0507AE-74F3-2647-8818-7D257FF5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629"/>
            <a:ext cx="6881446" cy="1622742"/>
          </a:xfrm>
        </p:spPr>
        <p:txBody>
          <a:bodyPr/>
          <a:lstStyle/>
          <a:p>
            <a:r>
              <a:rPr lang="en-ES" dirty="0"/>
              <a:t>A real-life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08B79-856F-6C42-A532-1C3497390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ES" dirty="0">
                <a:solidFill>
                  <a:schemeClr val="accent2"/>
                </a:solidFill>
              </a:rPr>
              <a:t>Santolin, García-Castro, Zettersten, Sebastian-Galles and Saffran (2020)</a:t>
            </a:r>
          </a:p>
          <a:p>
            <a:r>
              <a:rPr lang="en-ES" dirty="0">
                <a:solidFill>
                  <a:schemeClr val="accent2"/>
                </a:solidFill>
              </a:rPr>
              <a:t>Warning: Product placement ahead.</a:t>
            </a:r>
          </a:p>
        </p:txBody>
      </p:sp>
      <p:pic>
        <p:nvPicPr>
          <p:cNvPr id="3" name="Picture 2" descr="A close up of a dog&#10;&#10;Description automatically generated">
            <a:extLst>
              <a:ext uri="{FF2B5EF4-FFF2-40B4-BE49-F238E27FC236}">
                <a16:creationId xmlns:a16="http://schemas.microsoft.com/office/drawing/2014/main" id="{12580208-F875-B54C-AA72-0B875B0D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184" y="369277"/>
            <a:ext cx="3745523" cy="3745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608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09CEE-73F5-BE4D-BCA7-5028EC86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How to use LMM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AE1262-2491-0D48-881A-A46B4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8147065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Does previous experience with the Head-turn Preference Procedure (HPP) impact performance in the task?</a:t>
            </a:r>
          </a:p>
          <a:p>
            <a:pPr marL="0" indent="0">
              <a:buNone/>
            </a:pPr>
            <a:endParaRPr lang="en-GB" dirty="0"/>
          </a:p>
          <a:p>
            <a:pPr marL="360000">
              <a:buNone/>
            </a:pPr>
            <a:r>
              <a:rPr lang="en-GB" sz="2000" b="1" dirty="0"/>
              <a:t>Santolin, C., García-Castro, G., </a:t>
            </a:r>
            <a:r>
              <a:rPr lang="en-GB" sz="2000" b="1" dirty="0" err="1"/>
              <a:t>Zettersten</a:t>
            </a:r>
            <a:r>
              <a:rPr lang="en-GB" sz="2000" b="1" dirty="0"/>
              <a:t>, M., Sebastian-Galles, N., &amp; Saffran, J. </a:t>
            </a:r>
            <a:r>
              <a:rPr lang="en-GB" sz="2000" dirty="0"/>
              <a:t>(2020, March 4). Experience with research paradigms relates to infants' direction of preference. </a:t>
            </a:r>
            <a:r>
              <a:rPr lang="en-GB" sz="2000" dirty="0">
                <a:hlinkClick r:id="rId2"/>
              </a:rPr>
              <a:t>https://doi.org/10.31234/osf.io/xgvbh</a:t>
            </a:r>
            <a:endParaRPr lang="en-GB" sz="2000" dirty="0"/>
          </a:p>
          <a:p>
            <a:pPr marL="36000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dirty="0"/>
              <a:t>You can find data and code here: </a:t>
            </a:r>
            <a:r>
              <a:rPr lang="en-GB" dirty="0">
                <a:hlinkClick r:id="rId3"/>
              </a:rPr>
              <a:t>https://osf.io/g95ub/</a:t>
            </a:r>
            <a:endParaRPr lang="en-GB" dirty="0"/>
          </a:p>
        </p:txBody>
      </p:sp>
      <p:pic>
        <p:nvPicPr>
          <p:cNvPr id="7" name="Picture 6" descr="A picture containing drawing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96B8B0A-3328-DA46-AC35-995F0B9F5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660" y="2879469"/>
            <a:ext cx="2614773" cy="173882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0E585B9-F11A-0248-9317-2C0A077CA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951" y="5065158"/>
            <a:ext cx="2717795" cy="10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9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C6A4-C57C-A748-AAF3-61131728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The H</a:t>
            </a:r>
            <a:r>
              <a:rPr lang="en-GB" dirty="0"/>
              <a:t>e</a:t>
            </a:r>
            <a:r>
              <a:rPr lang="en-ES" dirty="0"/>
              <a:t>ad-turn P</a:t>
            </a:r>
            <a:r>
              <a:rPr lang="en-GB" dirty="0"/>
              <a:t>r</a:t>
            </a:r>
            <a:r>
              <a:rPr lang="en-ES" dirty="0"/>
              <a:t>efrence Procedure</a:t>
            </a:r>
          </a:p>
        </p:txBody>
      </p:sp>
      <p:pic>
        <p:nvPicPr>
          <p:cNvPr id="5" name="Picture 4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EBBBDAF9-19F1-8348-983D-C272F30C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953" y="2230688"/>
            <a:ext cx="6266093" cy="3879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4CFEE-BAE7-254B-BB39-48A35D9453CC}"/>
              </a:ext>
            </a:extLst>
          </p:cNvPr>
          <p:cNvSpPr txBox="1"/>
          <p:nvPr/>
        </p:nvSpPr>
        <p:spPr>
          <a:xfrm>
            <a:off x="3344273" y="1473791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>
                <a:latin typeface="Helvetica" pitchFamily="2" charset="0"/>
              </a:rPr>
              <a:t>Looking time to familiar vs. novel items</a:t>
            </a:r>
          </a:p>
        </p:txBody>
      </p:sp>
    </p:spTree>
    <p:extLst>
      <p:ext uri="{BB962C8B-B14F-4D97-AF65-F5344CB8AC3E}">
        <p14:creationId xmlns:p14="http://schemas.microsoft.com/office/powerpoint/2010/main" val="3857450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E3CD-44A5-114D-9CF4-BC6B1696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283-CB66-0C43-B814-9A368B463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10631170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gathered data from </a:t>
            </a:r>
            <a:r>
              <a:rPr lang="en-GB" b="1" dirty="0"/>
              <a:t>6 experiments</a:t>
            </a:r>
            <a:r>
              <a:rPr lang="en-GB" dirty="0"/>
              <a:t> run two different locations. Only four are shown here, for simplicity:</a:t>
            </a:r>
          </a:p>
          <a:p>
            <a:r>
              <a:rPr lang="en-GB" sz="2000" dirty="0"/>
              <a:t>Laboratori de </a:t>
            </a:r>
            <a:r>
              <a:rPr lang="en-GB" sz="2000" dirty="0" err="1"/>
              <a:t>Recerca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Infància (Universitat Pompeu Fabra, Barcelona)</a:t>
            </a:r>
          </a:p>
          <a:p>
            <a:r>
              <a:rPr lang="en-GB" sz="2000" dirty="0" err="1"/>
              <a:t>Waisman</a:t>
            </a:r>
            <a:r>
              <a:rPr lang="en-GB" sz="2000" dirty="0"/>
              <a:t> Center &amp; Department of Psychology (University of Wisconsin-</a:t>
            </a:r>
            <a:r>
              <a:rPr lang="en-GB" sz="2000" dirty="0" err="1"/>
              <a:t>Madinson</a:t>
            </a:r>
            <a:r>
              <a:rPr lang="en-GB" sz="2000" dirty="0"/>
              <a:t>, Wisconsin)</a:t>
            </a:r>
          </a:p>
          <a:p>
            <a:endParaRPr lang="en-E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6E4653-1867-EA45-8D6C-69101DFBD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858274"/>
              </p:ext>
            </p:extLst>
          </p:nvPr>
        </p:nvGraphicFramePr>
        <p:xfrm>
          <a:off x="1121370" y="3903430"/>
          <a:ext cx="9918780" cy="2772000"/>
        </p:xfrm>
        <a:graphic>
          <a:graphicData uri="http://schemas.openxmlformats.org/drawingml/2006/table">
            <a:tbl>
              <a:tblPr/>
              <a:tblGrid>
                <a:gridCol w="4750885">
                  <a:extLst>
                    <a:ext uri="{9D8B030D-6E8A-4147-A177-3AD203B41FA5}">
                      <a16:colId xmlns:a16="http://schemas.microsoft.com/office/drawing/2014/main" val="1924338397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3519746569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2473310626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1389572208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97807838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4220007670"/>
                    </a:ext>
                  </a:extLst>
                </a:gridCol>
                <a:gridCol w="712341">
                  <a:extLst>
                    <a:ext uri="{9D8B030D-6E8A-4147-A177-3AD203B41FA5}">
                      <a16:colId xmlns:a16="http://schemas.microsoft.com/office/drawing/2014/main" val="2865259365"/>
                    </a:ext>
                  </a:extLst>
                </a:gridCol>
                <a:gridCol w="893849">
                  <a:extLst>
                    <a:ext uri="{9D8B030D-6E8A-4147-A177-3AD203B41FA5}">
                      <a16:colId xmlns:a16="http://schemas.microsoft.com/office/drawing/2014/main" val="3130994984"/>
                    </a:ext>
                  </a:extLst>
                </a:gridCol>
              </a:tblGrid>
              <a:tr h="3960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Study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HPP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38257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E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2591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Saffran &amp; Wilson (2003)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9169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Saffran et al. (2008)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811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 &amp; Saffran (2019)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3678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78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N = 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97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2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20E5-7B4D-8542-A21B-65FB6B07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ES" dirty="0"/>
              <a:t>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6D27F-D0BB-D841-87E3-1CF0A901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Experiments were </a:t>
            </a:r>
            <a:r>
              <a:rPr lang="en-GB" b="1" dirty="0"/>
              <a:t>broadly similar</a:t>
            </a:r>
            <a:r>
              <a:rPr lang="en-GB" dirty="0"/>
              <a:t> in design, age of participants, and stimuli type.</a:t>
            </a:r>
          </a:p>
          <a:p>
            <a:pPr marL="0" indent="0">
              <a:buNone/>
            </a:pPr>
            <a:r>
              <a:rPr lang="en-GB" dirty="0"/>
              <a:t>There were some cross-study </a:t>
            </a:r>
            <a:r>
              <a:rPr lang="en-GB" b="1" dirty="0"/>
              <a:t>differences</a:t>
            </a:r>
            <a:r>
              <a:rPr lang="en-GB" dirty="0"/>
              <a:t>:</a:t>
            </a:r>
          </a:p>
          <a:p>
            <a:r>
              <a:rPr lang="en-GB" dirty="0"/>
              <a:t>Different</a:t>
            </a:r>
            <a:r>
              <a:rPr lang="en-GB" b="1" dirty="0"/>
              <a:t> participants</a:t>
            </a:r>
          </a:p>
          <a:p>
            <a:r>
              <a:rPr lang="en-GB" dirty="0"/>
              <a:t>Different </a:t>
            </a:r>
            <a:r>
              <a:rPr lang="en-GB" b="1" dirty="0"/>
              <a:t>countries</a:t>
            </a:r>
            <a:r>
              <a:rPr lang="en-GB" dirty="0"/>
              <a:t> (i.e., different cultures, lifestyle)</a:t>
            </a:r>
          </a:p>
          <a:p>
            <a:r>
              <a:rPr lang="en-GB" dirty="0"/>
              <a:t>Different </a:t>
            </a:r>
            <a:r>
              <a:rPr lang="en-GB" b="1" dirty="0"/>
              <a:t>languages</a:t>
            </a:r>
          </a:p>
          <a:p>
            <a:r>
              <a:rPr lang="en-GB" dirty="0"/>
              <a:t>Different </a:t>
            </a:r>
            <a:r>
              <a:rPr lang="en-GB" b="1" dirty="0"/>
              <a:t>language profile </a:t>
            </a:r>
            <a:r>
              <a:rPr lang="en-GB" dirty="0"/>
              <a:t>(predominantly monolinguals in Wisconsin, predominantly bilinguals in Barcelona)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32296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A72F-3B8B-3043-ACCF-ADAC6FBC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0D338-DDFC-3743-BE13-C3FFC3C191B0}"/>
              </a:ext>
            </a:extLst>
          </p:cNvPr>
          <p:cNvSpPr txBox="1"/>
          <p:nvPr/>
        </p:nvSpPr>
        <p:spPr>
          <a:xfrm>
            <a:off x="375920" y="1625613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latin typeface="Helvetica" pitchFamily="2" charset="0"/>
              </a:rPr>
              <a:t>Import the data: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781774-298E-9C4B-8DE4-A08705EF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7219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D7F3-6435-954B-81A2-6ED4332C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Disclaimer (bonus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04D0F-E096-5346-9148-52879A64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32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need to learn a bit about programming.</a:t>
            </a:r>
          </a:p>
          <a:p>
            <a:pPr marL="0" indent="0">
              <a:buNone/>
            </a:pPr>
            <a:endParaRPr lang="en-ES" dirty="0"/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E567268-1E5B-4E48-84CB-67ECCAD0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6" y="1825625"/>
            <a:ext cx="4615094" cy="45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DEAF-7FD7-9943-A28A-DD17B762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The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9C738A0-094B-3C44-B177-5205EBAAD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72863"/>
              </p:ext>
            </p:extLst>
          </p:nvPr>
        </p:nvGraphicFramePr>
        <p:xfrm>
          <a:off x="375920" y="2285204"/>
          <a:ext cx="8621159" cy="4443167"/>
        </p:xfrm>
        <a:graphic>
          <a:graphicData uri="http://schemas.openxmlformats.org/drawingml/2006/table">
            <a:tbl>
              <a:tblPr/>
              <a:tblGrid>
                <a:gridCol w="1241810">
                  <a:extLst>
                    <a:ext uri="{9D8B030D-6E8A-4147-A177-3AD203B41FA5}">
                      <a16:colId xmlns:a16="http://schemas.microsoft.com/office/drawing/2014/main" val="3248923027"/>
                    </a:ext>
                  </a:extLst>
                </a:gridCol>
                <a:gridCol w="4539500">
                  <a:extLst>
                    <a:ext uri="{9D8B030D-6E8A-4147-A177-3AD203B41FA5}">
                      <a16:colId xmlns:a16="http://schemas.microsoft.com/office/drawing/2014/main" val="3975288951"/>
                    </a:ext>
                  </a:extLst>
                </a:gridCol>
                <a:gridCol w="548708">
                  <a:extLst>
                    <a:ext uri="{9D8B030D-6E8A-4147-A177-3AD203B41FA5}">
                      <a16:colId xmlns:a16="http://schemas.microsoft.com/office/drawing/2014/main" val="654215279"/>
                    </a:ext>
                  </a:extLst>
                </a:gridCol>
                <a:gridCol w="556658">
                  <a:extLst>
                    <a:ext uri="{9D8B030D-6E8A-4147-A177-3AD203B41FA5}">
                      <a16:colId xmlns:a16="http://schemas.microsoft.com/office/drawing/2014/main" val="3205948951"/>
                    </a:ext>
                  </a:extLst>
                </a:gridCol>
                <a:gridCol w="1734483">
                  <a:extLst>
                    <a:ext uri="{9D8B030D-6E8A-4147-A177-3AD203B41FA5}">
                      <a16:colId xmlns:a16="http://schemas.microsoft.com/office/drawing/2014/main" val="2797368385"/>
                    </a:ext>
                  </a:extLst>
                </a:gridCol>
              </a:tblGrid>
              <a:tr h="2842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Participant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Study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HPP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Item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Looking Time (ms)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94788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6541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950785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4770.83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76810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7654.67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048688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6785.17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82922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3580.25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203881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4501.5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86743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7520.67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790987"/>
                  </a:ext>
                </a:extLst>
              </a:tr>
              <a:tr h="37728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Santolin, Saffran &amp; Sebastian-Galles (2019)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5052.83</a:t>
                      </a:r>
                    </a:p>
                  </a:txBody>
                  <a:tcPr marL="2748" marR="2748" marT="27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492996"/>
                  </a:ext>
                </a:extLst>
              </a:tr>
              <a:tr h="2911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646284"/>
                  </a:ext>
                </a:extLst>
              </a:tr>
              <a:tr h="2911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Saffran et al. (2008)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84554"/>
                  </a:ext>
                </a:extLst>
              </a:tr>
              <a:tr h="2911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Saffran et al. (2008)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2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A994089-600C-0647-83D4-2B4424F20403}"/>
              </a:ext>
            </a:extLst>
          </p:cNvPr>
          <p:cNvSpPr/>
          <p:nvPr/>
        </p:nvSpPr>
        <p:spPr>
          <a:xfrm>
            <a:off x="3884080" y="1056907"/>
            <a:ext cx="1414752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Test item:</a:t>
            </a:r>
          </a:p>
          <a:p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0 = Familiar</a:t>
            </a:r>
          </a:p>
          <a:p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1 = Novel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45C0B06-FE46-A440-AA87-CC7FE8D115CC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5298833" y="1514108"/>
            <a:ext cx="1594337" cy="771097"/>
          </a:xfrm>
          <a:prstGeom prst="bentConnector3">
            <a:avLst>
              <a:gd name="adj1" fmla="val -735"/>
            </a:avLst>
          </a:prstGeom>
          <a:ln w="57150">
            <a:solidFill>
              <a:srgbClr val="0121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 descr="A close up of a screen&#10;&#10;Description automatically generated">
            <a:extLst>
              <a:ext uri="{FF2B5EF4-FFF2-40B4-BE49-F238E27FC236}">
                <a16:creationId xmlns:a16="http://schemas.microsoft.com/office/drawing/2014/main" id="{1DC9283E-8D00-6145-A21C-311332C9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69" y="0"/>
            <a:ext cx="5262809" cy="1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7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5F67-8DB9-3F40-80E3-B655647C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Preparing our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12B4D-F5F5-A54C-AC9F-420A5613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use Looking time (in ms) as the </a:t>
            </a:r>
            <a:r>
              <a:rPr lang="en-GB" b="1" dirty="0"/>
              <a:t>outcome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We will use Item (familiar/novel) and number of previous HPP (numeric, 1-6) as predictors</a:t>
            </a:r>
          </a:p>
          <a:p>
            <a:pPr marL="0" indent="0">
              <a:buNone/>
            </a:pPr>
            <a:r>
              <a:rPr lang="en-GB" dirty="0"/>
              <a:t>We expect an HPP by Item </a:t>
            </a:r>
            <a:r>
              <a:rPr lang="en-GB" b="1" dirty="0"/>
              <a:t>interaction:</a:t>
            </a:r>
            <a:endParaRPr lang="en-GB" dirty="0"/>
          </a:p>
          <a:p>
            <a:pPr>
              <a:buFont typeface="System Font Regular"/>
              <a:buChar char="|"/>
            </a:pPr>
            <a:r>
              <a:rPr lang="en-GB" dirty="0"/>
              <a:t>Previous experience with HPP should impact novel and familiar preference differently.</a:t>
            </a:r>
          </a:p>
        </p:txBody>
      </p:sp>
    </p:spTree>
    <p:extLst>
      <p:ext uri="{BB962C8B-B14F-4D97-AF65-F5344CB8AC3E}">
        <p14:creationId xmlns:p14="http://schemas.microsoft.com/office/powerpoint/2010/main" val="35350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D8D-DFA7-3540-8DC0-2A76D02D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Preparing our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8AEF-07D2-F345-B532-32207D88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Coding variables: </a:t>
            </a:r>
            <a:r>
              <a:rPr lang="en-GB" b="1" dirty="0"/>
              <a:t>dummy</a:t>
            </a:r>
            <a:r>
              <a:rPr lang="en-GB" dirty="0"/>
              <a:t> vs. </a:t>
            </a:r>
            <a:r>
              <a:rPr lang="en-GB" b="1" dirty="0"/>
              <a:t>effect</a:t>
            </a:r>
            <a:r>
              <a:rPr lang="en-GB" dirty="0"/>
              <a:t> coding.</a:t>
            </a:r>
          </a:p>
          <a:p>
            <a:pPr marL="0" indent="0">
              <a:buNone/>
            </a:pPr>
            <a:r>
              <a:rPr lang="en-GB" dirty="0"/>
              <a:t>Model fitting functions like </a:t>
            </a:r>
            <a:r>
              <a:rPr lang="en-GB" dirty="0" err="1">
                <a:latin typeface="Courier" pitchFamily="2" charset="0"/>
              </a:rPr>
              <a:t>lmer</a:t>
            </a:r>
            <a:r>
              <a:rPr lang="en-GB" dirty="0"/>
              <a:t> don't care about how you call your </a:t>
            </a:r>
            <a:r>
              <a:rPr lang="en-GB" b="1" dirty="0"/>
              <a:t>factor levels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assigns a </a:t>
            </a:r>
            <a:r>
              <a:rPr lang="en-GB" b="1" dirty="0"/>
              <a:t>numeric value</a:t>
            </a:r>
            <a:r>
              <a:rPr lang="en-GB" dirty="0"/>
              <a:t> to each level.</a:t>
            </a:r>
          </a:p>
          <a:p>
            <a:pPr marL="0" indent="0">
              <a:buNone/>
            </a:pPr>
            <a:r>
              <a:rPr lang="en-GB" dirty="0"/>
              <a:t>In our case, </a:t>
            </a:r>
            <a:r>
              <a:rPr lang="en-GB" i="1" dirty="0"/>
              <a:t>Familiar</a:t>
            </a:r>
            <a:r>
              <a:rPr lang="en-GB" dirty="0"/>
              <a:t> = 0 and </a:t>
            </a:r>
            <a:r>
              <a:rPr lang="en-GB" i="1" dirty="0"/>
              <a:t>Novel</a:t>
            </a:r>
            <a:r>
              <a:rPr lang="en-GB" dirty="0"/>
              <a:t> = 1 (alphabetical order).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1300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BFFD-F548-6449-BA8E-F71A7CA9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Preparing our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A2455-B95C-4F46-A355-D535A69B2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are interested in </a:t>
            </a:r>
            <a:r>
              <a:rPr lang="en-GB" b="1" dirty="0"/>
              <a:t>interpreting changes in </a:t>
            </a:r>
            <a:r>
              <a:rPr lang="en-GB" b="1" i="1" dirty="0"/>
              <a:t>novelty</a:t>
            </a:r>
            <a:r>
              <a:rPr lang="en-GB" b="1" dirty="0"/>
              <a:t> preference</a:t>
            </a:r>
            <a:r>
              <a:rPr lang="en-GB" dirty="0"/>
              <a:t>. Familiar trials should be the baseline.</a:t>
            </a:r>
          </a:p>
          <a:p>
            <a:pPr marL="0" indent="0">
              <a:buNone/>
            </a:pPr>
            <a:r>
              <a:rPr lang="en-GB" dirty="0"/>
              <a:t>The default coding happens to suit us.</a:t>
            </a:r>
          </a:p>
          <a:p>
            <a:pPr marL="0" indent="0">
              <a:buNone/>
            </a:pPr>
            <a:r>
              <a:rPr lang="en-GB" dirty="0"/>
              <a:t>But we should should always </a:t>
            </a:r>
            <a:r>
              <a:rPr lang="en-GB" b="1" dirty="0"/>
              <a:t>explicitly recode our predictors</a:t>
            </a:r>
            <a:r>
              <a:rPr lang="en-GB" dirty="0"/>
              <a:t> based on what information we want them to provide.</a:t>
            </a:r>
          </a:p>
        </p:txBody>
      </p:sp>
      <p:pic>
        <p:nvPicPr>
          <p:cNvPr id="6" name="Picture 5" descr="A picture containing television, screen, food, man&#10;&#10;Description automatically generated">
            <a:extLst>
              <a:ext uri="{FF2B5EF4-FFF2-40B4-BE49-F238E27FC236}">
                <a16:creationId xmlns:a16="http://schemas.microsoft.com/office/drawing/2014/main" id="{6FB6674D-D082-2147-9E97-D544E8BE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4289449"/>
            <a:ext cx="9692640" cy="18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D0A0-654B-1D4F-B2D6-BA5FF010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Fixed effects: Model specification</a:t>
            </a:r>
            <a:endParaRPr lang="en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F83C4-3307-154B-BE44-12A0F3415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General Linear Model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participant 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 and condition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Fixed effects: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2F83C4-3307-154B-BE44-12A0F3415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E459D0-C6A1-EA4B-9B11-DA2BD5B2DB69}"/>
                  </a:ext>
                </a:extLst>
              </p:cNvPr>
              <p:cNvSpPr txBox="1"/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E459D0-C6A1-EA4B-9B11-DA2BD5B2D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07" y="2070846"/>
                <a:ext cx="4574586" cy="399084"/>
              </a:xfrm>
              <a:prstGeom prst="rect">
                <a:avLst/>
              </a:prstGeom>
              <a:blipFill>
                <a:blip r:embed="rId3"/>
                <a:stretch>
                  <a:fillRect l="-1111" t="-3125" r="-556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F41E51-E998-1A4A-ADB2-52E596CE2CF5}"/>
                  </a:ext>
                </a:extLst>
              </p:cNvPr>
              <p:cNvSpPr txBox="1"/>
              <p:nvPr/>
            </p:nvSpPr>
            <p:spPr>
              <a:xfrm>
                <a:off x="2191085" y="4504109"/>
                <a:ext cx="81861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F41E51-E998-1A4A-ADB2-52E596CE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85" y="4504109"/>
                <a:ext cx="8186152" cy="399084"/>
              </a:xfrm>
              <a:prstGeom prst="rect">
                <a:avLst/>
              </a:prstGeom>
              <a:blipFill>
                <a:blip r:embed="rId4"/>
                <a:stretch>
                  <a:fillRect l="-930" t="-6250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0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5349B82-AE92-8245-B4FA-1AADE897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0" y="3060529"/>
            <a:ext cx="8549640" cy="216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731C8-2F5C-F04F-8E2C-8A78F825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Fixed effect: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15A3-3925-ED4E-BE54-819C6ED6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11409680" cy="1114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Implementing our model in R:</a:t>
            </a:r>
            <a:br>
              <a:rPr lang="en-GB" dirty="0"/>
            </a:br>
            <a:endParaRPr lang="en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B7943-8605-D245-BF32-A36F1C72C57C}"/>
              </a:ext>
            </a:extLst>
          </p:cNvPr>
          <p:cNvSpPr/>
          <p:nvPr/>
        </p:nvSpPr>
        <p:spPr>
          <a:xfrm>
            <a:off x="406400" y="2120015"/>
            <a:ext cx="219867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Store the outcome in a variable named </a:t>
            </a:r>
            <a:r>
              <a:rPr lang="en-ES" dirty="0">
                <a:solidFill>
                  <a:schemeClr val="tx1"/>
                </a:solidFill>
                <a:latin typeface="Courier" pitchFamily="2" charset="0"/>
              </a:rPr>
              <a:t>model_fixed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FD7B8E0-284D-124B-AD98-0B18A3CECF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05070" y="2577215"/>
            <a:ext cx="672386" cy="1176671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4B24A4F-E83C-AF43-8C14-2240E8A57308}"/>
              </a:ext>
            </a:extLst>
          </p:cNvPr>
          <p:cNvSpPr/>
          <p:nvPr/>
        </p:nvSpPr>
        <p:spPr>
          <a:xfrm>
            <a:off x="4214813" y="2120015"/>
            <a:ext cx="1746036" cy="566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Call the </a:t>
            </a:r>
            <a:r>
              <a:rPr lang="en-ES" dirty="0">
                <a:solidFill>
                  <a:schemeClr val="tx1"/>
                </a:solidFill>
                <a:latin typeface="Courier" pitchFamily="2" charset="0"/>
              </a:rPr>
              <a:t>lm() </a:t>
            </a:r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function</a:t>
            </a:r>
            <a:endParaRPr lang="en-E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5722128-0052-7646-9AB8-84C9E1EF11BE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354233" y="3020290"/>
            <a:ext cx="1067824" cy="39937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5D244-688B-8244-8819-FB7D327935B8}"/>
              </a:ext>
            </a:extLst>
          </p:cNvPr>
          <p:cNvSpPr/>
          <p:nvPr/>
        </p:nvSpPr>
        <p:spPr>
          <a:xfrm>
            <a:off x="5949771" y="1128228"/>
            <a:ext cx="1746036" cy="566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Dependent variable</a:t>
            </a:r>
            <a:endParaRPr lang="en-E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766909-49FA-724F-BAFF-635A278AE052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5943494" y="2573571"/>
            <a:ext cx="2148258" cy="38966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0E4DB65-6A72-5F4C-B98F-4A61B9A69048}"/>
              </a:ext>
            </a:extLst>
          </p:cNvPr>
          <p:cNvSpPr/>
          <p:nvPr/>
        </p:nvSpPr>
        <p:spPr>
          <a:xfrm>
            <a:off x="7566789" y="1865449"/>
            <a:ext cx="1746036" cy="850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Main effects of predictors and their interaction </a:t>
            </a:r>
            <a:endParaRPr lang="en-E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D729F7B-A3E6-C948-83DB-5617A9792559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8130440" y="3025560"/>
            <a:ext cx="1126343" cy="50760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CDB4D01-E360-A24C-8579-E8012C65BE5C}"/>
              </a:ext>
            </a:extLst>
          </p:cNvPr>
          <p:cNvSpPr/>
          <p:nvPr/>
        </p:nvSpPr>
        <p:spPr>
          <a:xfrm>
            <a:off x="5815853" y="5588987"/>
            <a:ext cx="2013870" cy="5660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  <a:latin typeface="Helvetica" pitchFamily="2" charset="0"/>
              </a:rPr>
              <a:t>Data frame where variables are</a:t>
            </a:r>
            <a:endParaRPr lang="en-E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EED98D4-265A-F04C-9444-A39F15AE1A33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6034056" y="4800254"/>
            <a:ext cx="1021917" cy="55554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2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EEB5-AA54-2B47-A42D-7ED7B3E0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Fixed effects: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DBA1-2C57-1548-97EE-12AEF2BC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Let's take a closer look at the estimates of the model:</a:t>
            </a:r>
          </a:p>
          <a:p>
            <a:pPr marL="0" indent="0">
              <a:buNone/>
            </a:pPr>
            <a:r>
              <a:rPr lang="en-GB" dirty="0"/>
              <a:t>The summary function shows the main outcomes of the model (e.g., coefficients)</a:t>
            </a:r>
          </a:p>
          <a:p>
            <a:pPr marL="0" indent="0">
              <a:buNone/>
            </a:pPr>
            <a:br>
              <a:rPr lang="en-GB" dirty="0"/>
            </a:br>
            <a:endParaRPr lang="en-ES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1D03B6FC-727F-ED45-89A5-5A4284D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09" y="3150903"/>
            <a:ext cx="7251382" cy="23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67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EEB5-AA54-2B47-A42D-7ED7B3E0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Fixed effects: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DBA1-2C57-1548-97EE-12AEF2BCF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054808"/>
            <a:ext cx="11800840" cy="485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Let's take a closer look at the estimates of the model:</a:t>
            </a:r>
          </a:p>
          <a:p>
            <a:pPr marL="0" indent="0">
              <a:buNone/>
            </a:pPr>
            <a:r>
              <a:rPr lang="en-GB" dirty="0"/>
              <a:t>The summary function shows the main outcomes of the model (e.g., coefficients)</a:t>
            </a:r>
          </a:p>
          <a:p>
            <a:pPr marL="0" indent="0">
              <a:buNone/>
            </a:pPr>
            <a:br>
              <a:rPr lang="en-GB" sz="2800" dirty="0"/>
            </a:br>
            <a:endParaRPr lang="en-E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DE60CE-0E8D-684D-9FF2-A6A6504D6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53637"/>
              </p:ext>
            </p:extLst>
          </p:nvPr>
        </p:nvGraphicFramePr>
        <p:xfrm>
          <a:off x="2818542" y="3879792"/>
          <a:ext cx="8322070" cy="1790970"/>
        </p:xfrm>
        <a:graphic>
          <a:graphicData uri="http://schemas.openxmlformats.org/drawingml/2006/table">
            <a:tbl>
              <a:tblPr/>
              <a:tblGrid>
                <a:gridCol w="1664414">
                  <a:extLst>
                    <a:ext uri="{9D8B030D-6E8A-4147-A177-3AD203B41FA5}">
                      <a16:colId xmlns:a16="http://schemas.microsoft.com/office/drawing/2014/main" val="3338655133"/>
                    </a:ext>
                  </a:extLst>
                </a:gridCol>
                <a:gridCol w="1664414">
                  <a:extLst>
                    <a:ext uri="{9D8B030D-6E8A-4147-A177-3AD203B41FA5}">
                      <a16:colId xmlns:a16="http://schemas.microsoft.com/office/drawing/2014/main" val="601725289"/>
                    </a:ext>
                  </a:extLst>
                </a:gridCol>
                <a:gridCol w="1664414">
                  <a:extLst>
                    <a:ext uri="{9D8B030D-6E8A-4147-A177-3AD203B41FA5}">
                      <a16:colId xmlns:a16="http://schemas.microsoft.com/office/drawing/2014/main" val="4232507794"/>
                    </a:ext>
                  </a:extLst>
                </a:gridCol>
                <a:gridCol w="1664414">
                  <a:extLst>
                    <a:ext uri="{9D8B030D-6E8A-4147-A177-3AD203B41FA5}">
                      <a16:colId xmlns:a16="http://schemas.microsoft.com/office/drawing/2014/main" val="2407377710"/>
                    </a:ext>
                  </a:extLst>
                </a:gridCol>
                <a:gridCol w="1664414">
                  <a:extLst>
                    <a:ext uri="{9D8B030D-6E8A-4147-A177-3AD203B41FA5}">
                      <a16:colId xmlns:a16="http://schemas.microsoft.com/office/drawing/2014/main" val="3893630563"/>
                    </a:ext>
                  </a:extLst>
                </a:gridCol>
              </a:tblGrid>
              <a:tr h="3581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Term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Coefficient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8903"/>
                  </a:ext>
                </a:extLst>
              </a:tr>
              <a:tr h="35819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(Intercept)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8013.48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490.45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16.34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51908"/>
                  </a:ext>
                </a:extLst>
              </a:tr>
              <a:tr h="35819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-1398.77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693.60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-2.02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848036"/>
                  </a:ext>
                </a:extLst>
              </a:tr>
              <a:tr h="35819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HPP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-603.08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229.70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-2.63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016500"/>
                  </a:ext>
                </a:extLst>
              </a:tr>
              <a:tr h="35819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Item:HPP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667.11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324.85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89443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493E5E-7647-3341-9AC6-5C90E588BF61}"/>
              </a:ext>
            </a:extLst>
          </p:cNvPr>
          <p:cNvSpPr/>
          <p:nvPr/>
        </p:nvSpPr>
        <p:spPr>
          <a:xfrm>
            <a:off x="229683" y="2721515"/>
            <a:ext cx="3209761" cy="8134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Intercept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: What value does our predictor variable take when all predictors are 0</a:t>
            </a:r>
            <a:endParaRPr lang="en-ES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512F910-2384-4D4B-B888-0305A9A0BBE1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879947" y="3489567"/>
            <a:ext cx="893210" cy="983976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3FEAD2-2D5D-EA4F-B752-737817B0318A}"/>
              </a:ext>
            </a:extLst>
          </p:cNvPr>
          <p:cNvSpPr/>
          <p:nvPr/>
        </p:nvSpPr>
        <p:spPr>
          <a:xfrm>
            <a:off x="406399" y="5788814"/>
            <a:ext cx="1720351" cy="5319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F</a:t>
            </a:r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ixed effects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4325C16-00FD-D24C-9B53-DE52EC0F954A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1535790" y="4506063"/>
            <a:ext cx="1013537" cy="1551967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5F10E10-A7CE-254C-812B-3217A3597ECC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1721827" y="4692100"/>
            <a:ext cx="641463" cy="1551967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B6B543E-3203-EE43-974C-C279B37F03F9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1906761" y="4877034"/>
            <a:ext cx="271594" cy="1551967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FE80D-0B5B-1648-8B7F-3B7FCEABAA51}"/>
              </a:ext>
            </a:extLst>
          </p:cNvPr>
          <p:cNvSpPr/>
          <p:nvPr/>
        </p:nvSpPr>
        <p:spPr>
          <a:xfrm>
            <a:off x="4439576" y="2360530"/>
            <a:ext cx="2963525" cy="9917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Std. Error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: How much would each coefficeint vary if we repeated this experiment infinite times?</a:t>
            </a:r>
            <a:endParaRPr lang="en-ES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7CEF058-C1AA-8B4B-B118-59A094B4B133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rot="16200000" flipH="1">
            <a:off x="6186705" y="3086920"/>
            <a:ext cx="527506" cy="105823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CBF119E-4B0A-5846-9B8F-37B7220AA632}"/>
              </a:ext>
            </a:extLst>
          </p:cNvPr>
          <p:cNvSpPr/>
          <p:nvPr/>
        </p:nvSpPr>
        <p:spPr>
          <a:xfrm>
            <a:off x="5563827" y="5974128"/>
            <a:ext cx="2963525" cy="7246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Student’s </a:t>
            </a:r>
            <a:r>
              <a:rPr lang="en-ES" sz="1600" b="1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: 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value of the coefficient in the </a:t>
            </a:r>
            <a:r>
              <a:rPr lang="en-ES" sz="1600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 probability distribution</a:t>
            </a:r>
            <a:endParaRPr lang="en-ES" sz="1600" i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A6CEA61-298D-0D42-BAC6-F57BCCB99C3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27352" y="5694977"/>
            <a:ext cx="225206" cy="641463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2B57967-AB45-8C4F-A9B3-16FC5C6EF063}"/>
              </a:ext>
            </a:extLst>
          </p:cNvPr>
          <p:cNvSpPr/>
          <p:nvPr/>
        </p:nvSpPr>
        <p:spPr>
          <a:xfrm>
            <a:off x="8297522" y="2253585"/>
            <a:ext cx="2963525" cy="7246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dirty="0">
                <a:solidFill>
                  <a:schemeClr val="tx1"/>
                </a:solidFill>
                <a:latin typeface="Helvetica" pitchFamily="2" charset="0"/>
              </a:rPr>
              <a:t>p</a:t>
            </a:r>
            <a:r>
              <a:rPr lang="en-ES" sz="1600" b="1" dirty="0">
                <a:solidFill>
                  <a:schemeClr val="tx1"/>
                </a:solidFill>
                <a:latin typeface="Helvetica" pitchFamily="2" charset="0"/>
              </a:rPr>
              <a:t>-value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: probability associated to our </a:t>
            </a:r>
            <a:r>
              <a:rPr lang="en-ES" sz="1600" i="1" dirty="0">
                <a:solidFill>
                  <a:schemeClr val="tx1"/>
                </a:solidFill>
                <a:latin typeface="Helvetica" pitchFamily="2" charset="0"/>
              </a:rPr>
              <a:t>t</a:t>
            </a:r>
            <a:r>
              <a:rPr lang="en-ES" sz="1600" dirty="0">
                <a:solidFill>
                  <a:schemeClr val="tx1"/>
                </a:solidFill>
                <a:latin typeface="Helvetica" pitchFamily="2" charset="0"/>
              </a:rPr>
              <a:t>-value assuming that our coefficient is equal to 0</a:t>
            </a:r>
            <a:endParaRPr lang="en-ES" sz="1600" i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B21894C-92D6-E843-A920-75D75314CE92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9583043" y="3174450"/>
            <a:ext cx="877369" cy="48488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4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41E6-DA93-C647-89B5-521CD9D1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Fixed effects: Model interpretation</a:t>
            </a:r>
          </a:p>
        </p:txBody>
      </p:sp>
      <p:pic>
        <p:nvPicPr>
          <p:cNvPr id="5" name="Content Placeholder 4" descr="A close up of an object&#10;&#10;Description automatically generated">
            <a:extLst>
              <a:ext uri="{FF2B5EF4-FFF2-40B4-BE49-F238E27FC236}">
                <a16:creationId xmlns:a16="http://schemas.microsoft.com/office/drawing/2014/main" id="{20F71B98-F5AA-F749-A4D3-63EAE7BC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238" y="1609626"/>
            <a:ext cx="11409362" cy="4278510"/>
          </a:xfrm>
        </p:spPr>
      </p:pic>
    </p:spTree>
    <p:extLst>
      <p:ext uri="{BB962C8B-B14F-4D97-AF65-F5344CB8AC3E}">
        <p14:creationId xmlns:p14="http://schemas.microsoft.com/office/powerpoint/2010/main" val="4247863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C59D-E1EB-B343-8D1D-5F28387F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Introducing random effects by participant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B6CE-06AB-BD41-A9B5-C075C375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data is </a:t>
            </a:r>
            <a:r>
              <a:rPr lang="en-GB" b="1" dirty="0"/>
              <a:t>hierarchical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Every participant provides two </a:t>
            </a:r>
            <a:r>
              <a:rPr lang="en-GB" b="1" dirty="0"/>
              <a:t>data points</a:t>
            </a:r>
            <a:r>
              <a:rPr lang="en-GB" dirty="0"/>
              <a:t>: one for familiar items and one for novel items.</a:t>
            </a:r>
          </a:p>
          <a:p>
            <a:pPr marL="0" indent="0">
              <a:buNone/>
            </a:pPr>
            <a:r>
              <a:rPr lang="en-GB" dirty="0"/>
              <a:t>There are strong reasons to consider that </a:t>
            </a:r>
            <a:r>
              <a:rPr lang="en-GB" b="1" dirty="0"/>
              <a:t>data points from the same participant are correlated</a:t>
            </a:r>
            <a:r>
              <a:rPr lang="en-GB" dirty="0"/>
              <a:t>.</a:t>
            </a:r>
          </a:p>
          <a:p>
            <a:pPr>
              <a:buFont typeface="System Font Regular"/>
              <a:buChar char="|"/>
            </a:pPr>
            <a:r>
              <a:rPr lang="en-GB" dirty="0"/>
              <a:t>Some infants are </a:t>
            </a:r>
            <a:r>
              <a:rPr lang="en-GB" b="1" dirty="0"/>
              <a:t>long lookers</a:t>
            </a:r>
            <a:r>
              <a:rPr lang="en-GB" dirty="0"/>
              <a:t>: high looking times in both conditions Some infants are </a:t>
            </a:r>
            <a:r>
              <a:rPr lang="en-GB" b="1" dirty="0"/>
              <a:t>short lookers</a:t>
            </a:r>
            <a:r>
              <a:rPr lang="en-GB" dirty="0"/>
              <a:t>: low looking times in both conditions</a:t>
            </a:r>
          </a:p>
          <a:p>
            <a:pPr marL="0" indent="0">
              <a:buNone/>
            </a:pPr>
            <a:r>
              <a:rPr lang="en-GB" dirty="0"/>
              <a:t>We should add </a:t>
            </a:r>
            <a:r>
              <a:rPr lang="en-GB" b="1" dirty="0"/>
              <a:t>random intercepts</a:t>
            </a:r>
            <a:r>
              <a:rPr lang="en-GB" dirty="0"/>
              <a:t> by participant.</a:t>
            </a:r>
            <a:br>
              <a:rPr lang="en-GB" dirty="0"/>
            </a:br>
            <a:endParaRPr lang="en-GB" dirty="0"/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02435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8DEB-9D3A-DE42-A1BD-88214914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Disclaimer (bonus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8FF4E-7D1A-1D4A-B8DA-57D35407D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30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Most statistical literature on LMM uses </a:t>
            </a:r>
            <a:r>
              <a:rPr lang="en-GB" b="1" dirty="0"/>
              <a:t>R</a:t>
            </a:r>
            <a:r>
              <a:rPr lang="en-GB" dirty="0"/>
              <a:t> (e.g., </a:t>
            </a:r>
            <a:r>
              <a:rPr lang="en-GB" dirty="0" err="1">
                <a:highlight>
                  <a:srgbClr val="C0C0C0"/>
                </a:highlight>
              </a:rPr>
              <a:t>lmer</a:t>
            </a:r>
            <a:r>
              <a:rPr lang="en-GB" dirty="0">
                <a:highlight>
                  <a:srgbClr val="C0C0C0"/>
                </a:highlight>
              </a:rPr>
              <a:t>() </a:t>
            </a:r>
            <a:r>
              <a:rPr lang="en-GB" dirty="0"/>
              <a:t>function of the </a:t>
            </a:r>
            <a:r>
              <a:rPr lang="en-GB" dirty="0">
                <a:highlight>
                  <a:srgbClr val="C0C0C0"/>
                </a:highlight>
              </a:rPr>
              <a:t>lme4</a:t>
            </a:r>
            <a:r>
              <a:rPr lang="en-GB" dirty="0"/>
              <a:t> package)</a:t>
            </a:r>
          </a:p>
          <a:p>
            <a:pPr marL="0" indent="0">
              <a:buNone/>
            </a:pPr>
            <a:endParaRPr lang="en-ES" dirty="0"/>
          </a:p>
        </p:txBody>
      </p:sp>
      <p:pic>
        <p:nvPicPr>
          <p:cNvPr id="5" name="Picture 4" descr="A red and white animal&#10;&#10;Description automatically generated">
            <a:extLst>
              <a:ext uri="{FF2B5EF4-FFF2-40B4-BE49-F238E27FC236}">
                <a16:creationId xmlns:a16="http://schemas.microsoft.com/office/drawing/2014/main" id="{19E0C4B1-334C-2046-89B7-B6CB75CB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87" y="2223962"/>
            <a:ext cx="4268913" cy="42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0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1303-29C9-F54F-BFC3-E1ACFAE5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</a:t>
            </a:r>
            <a:r>
              <a:rPr lang="en-GB" dirty="0"/>
              <a:t>by participant</a:t>
            </a:r>
            <a:r>
              <a:rPr lang="en-ES" dirty="0"/>
              <a:t>: 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0D879-72DB-E743-9419-7EB9F6A6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Fixed effects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Previously: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8E9103-9535-FA4C-AD12-09CF8145BA20}"/>
                  </a:ext>
                </a:extLst>
              </p:cNvPr>
              <p:cNvSpPr txBox="1"/>
              <p:nvPr/>
            </p:nvSpPr>
            <p:spPr>
              <a:xfrm>
                <a:off x="1544069" y="2834706"/>
                <a:ext cx="907338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8E9103-9535-FA4C-AD12-09CF8145B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069" y="2834706"/>
                <a:ext cx="9073381" cy="399084"/>
              </a:xfrm>
              <a:prstGeom prst="rect">
                <a:avLst/>
              </a:prstGeom>
              <a:blipFill>
                <a:blip r:embed="rId3"/>
                <a:stretch>
                  <a:fillRect l="-839" t="-3030" b="-27273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26BF21-CC2D-BD46-994A-9EF54925E32A}"/>
                  </a:ext>
                </a:extLst>
              </p:cNvPr>
              <p:cNvSpPr/>
              <p:nvPr/>
            </p:nvSpPr>
            <p:spPr>
              <a:xfrm>
                <a:off x="375920" y="4286031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2400" dirty="0">
                    <a:latin typeface="Helvetica" pitchFamily="2" charset="0"/>
                  </a:rPr>
                  <a:t>Where </a:t>
                </a:r>
                <a:r>
                  <a:rPr lang="es-ES" sz="240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Helvetica" pitchFamily="2" charset="0"/>
                  </a:rPr>
                  <a:t> is the intercept of participant 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Helvetica" pitchFamily="2" charset="0"/>
                  </a:rPr>
                  <a:t> </a:t>
                </a:r>
                <a:br>
                  <a:rPr lang="en-GB" sz="2400" dirty="0">
                    <a:latin typeface="Helvetica" pitchFamily="2" charset="0"/>
                  </a:rPr>
                </a:br>
                <a:br>
                  <a:rPr lang="en-GB" sz="2400" dirty="0">
                    <a:latin typeface="Helvetica" pitchFamily="2" charset="0"/>
                  </a:rPr>
                </a:br>
                <a:endParaRPr lang="en-ES" sz="24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26BF21-CC2D-BD46-994A-9EF54925E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" y="4286031"/>
                <a:ext cx="6096000" cy="1200329"/>
              </a:xfrm>
              <a:prstGeom prst="rect">
                <a:avLst/>
              </a:prstGeom>
              <a:blipFill>
                <a:blip r:embed="rId4"/>
                <a:stretch>
                  <a:fillRect l="-1455" t="-3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30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34BFCEB0-6CC8-E94E-9ACB-FDB852ABE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2473445"/>
            <a:ext cx="11409362" cy="25508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27548-73B9-904C-BC46-C9401FF9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 intercepts by participant: Model fitting</a:t>
            </a:r>
            <a:endParaRPr lang="en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6E232-DBB6-C544-9F3E-B973058746D6}"/>
              </a:ext>
            </a:extLst>
          </p:cNvPr>
          <p:cNvSpPr/>
          <p:nvPr/>
        </p:nvSpPr>
        <p:spPr>
          <a:xfrm>
            <a:off x="375920" y="1385875"/>
            <a:ext cx="3209761" cy="8134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The 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lme4</a:t>
            </a:r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 package contains the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lmer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 function that we need</a:t>
            </a:r>
            <a:endParaRPr lang="en-ES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37960BF-E80D-0B48-81E4-AE56BCD0D24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701436" y="2478675"/>
            <a:ext cx="1001093" cy="44236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AECEE19-7E15-7645-A84C-36F9424190EC}"/>
              </a:ext>
            </a:extLst>
          </p:cNvPr>
          <p:cNvSpPr/>
          <p:nvPr/>
        </p:nvSpPr>
        <p:spPr>
          <a:xfrm>
            <a:off x="6257091" y="5505768"/>
            <a:ext cx="3209761" cy="8134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effects</a:t>
            </a:r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: we include a random intercept (1) for each participant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55458C1-664E-074C-8EAA-7A37DF6B33B0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7750353" y="4283569"/>
            <a:ext cx="1333818" cy="11105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86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9C0-D438-C047-A2EF-80D843E1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204C-F30A-C84C-A861-73B96973C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4356243"/>
            <a:ext cx="11409680" cy="731660"/>
          </a:xfrm>
        </p:spPr>
        <p:txBody>
          <a:bodyPr/>
          <a:lstStyle/>
          <a:p>
            <a:pPr marL="0" indent="0">
              <a:buNone/>
            </a:pPr>
            <a:r>
              <a:rPr lang="en-ES" dirty="0"/>
              <a:t>Where are my </a:t>
            </a:r>
            <a:r>
              <a:rPr lang="en-ES" b="1" i="1" dirty="0"/>
              <a:t>p-values</a:t>
            </a:r>
            <a:r>
              <a:rPr lang="en-ES" dirty="0"/>
              <a:t>? I want my </a:t>
            </a:r>
            <a:r>
              <a:rPr lang="en-ES" i="1" dirty="0"/>
              <a:t>p</a:t>
            </a:r>
            <a:r>
              <a:rPr lang="en-ES" dirty="0"/>
              <a:t>-values </a:t>
            </a:r>
            <a:r>
              <a:rPr lang="en-ES" dirty="0">
                <a:sym typeface="Wingdings" pitchFamily="2" charset="2"/>
              </a:rPr>
              <a:t>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1BF3FE-99D4-0547-9AFE-CAF40BAC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81283"/>
              </p:ext>
            </p:extLst>
          </p:nvPr>
        </p:nvGraphicFramePr>
        <p:xfrm>
          <a:off x="1705707" y="1688123"/>
          <a:ext cx="8598876" cy="2074985"/>
        </p:xfrm>
        <a:graphic>
          <a:graphicData uri="http://schemas.openxmlformats.org/drawingml/2006/table">
            <a:tbl>
              <a:tblPr/>
              <a:tblGrid>
                <a:gridCol w="2149719">
                  <a:extLst>
                    <a:ext uri="{9D8B030D-6E8A-4147-A177-3AD203B41FA5}">
                      <a16:colId xmlns:a16="http://schemas.microsoft.com/office/drawing/2014/main" val="2211595509"/>
                    </a:ext>
                  </a:extLst>
                </a:gridCol>
                <a:gridCol w="2149719">
                  <a:extLst>
                    <a:ext uri="{9D8B030D-6E8A-4147-A177-3AD203B41FA5}">
                      <a16:colId xmlns:a16="http://schemas.microsoft.com/office/drawing/2014/main" val="805058476"/>
                    </a:ext>
                  </a:extLst>
                </a:gridCol>
                <a:gridCol w="2149719">
                  <a:extLst>
                    <a:ext uri="{9D8B030D-6E8A-4147-A177-3AD203B41FA5}">
                      <a16:colId xmlns:a16="http://schemas.microsoft.com/office/drawing/2014/main" val="3364542712"/>
                    </a:ext>
                  </a:extLst>
                </a:gridCol>
                <a:gridCol w="2149719">
                  <a:extLst>
                    <a:ext uri="{9D8B030D-6E8A-4147-A177-3AD203B41FA5}">
                      <a16:colId xmlns:a16="http://schemas.microsoft.com/office/drawing/2014/main" val="1501546394"/>
                    </a:ext>
                  </a:extLst>
                </a:gridCol>
              </a:tblGrid>
              <a:tr h="414997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Term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Coefficient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54087"/>
                  </a:ext>
                </a:extLst>
              </a:tr>
              <a:tr h="41499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(Intercept)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8013.48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16.34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12558"/>
                  </a:ext>
                </a:extLst>
              </a:tr>
              <a:tr h="41499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-1398.77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411.32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-3.40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66865"/>
                  </a:ext>
                </a:extLst>
              </a:tr>
              <a:tr h="41499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HPP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-603.08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229.70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-2.63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838676"/>
                  </a:ext>
                </a:extLst>
              </a:tr>
              <a:tr h="414997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Item:HPP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192.64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84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798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E1FC-7558-BF49-834B-28ED8586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Statistical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910C-9E11-7E42-9A83-363658A0F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Computing </a:t>
            </a:r>
            <a:r>
              <a:rPr lang="en-GB" i="1" dirty="0"/>
              <a:t>p</a:t>
            </a:r>
            <a:r>
              <a:rPr lang="en-GB" dirty="0"/>
              <a:t>-values in LMM is </a:t>
            </a:r>
            <a:r>
              <a:rPr lang="en-GB" i="1" dirty="0"/>
              <a:t>not </a:t>
            </a:r>
            <a:r>
              <a:rPr lang="en-GB" dirty="0"/>
              <a:t>straightforward.</a:t>
            </a:r>
          </a:p>
          <a:p>
            <a:pPr marL="0" indent="0">
              <a:buNone/>
            </a:pPr>
            <a:r>
              <a:rPr lang="en-GB" dirty="0"/>
              <a:t>It's difficult to come map estimates into </a:t>
            </a:r>
            <a:r>
              <a:rPr lang="en-GB" b="1" dirty="0"/>
              <a:t>probability distributions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Not clear how to pool parameters (many models have been run).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2683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A0AFF-9843-9F46-8B75-CE856ADCD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20" y="1178560"/>
                <a:ext cx="11409680" cy="5503594"/>
              </a:xfrm>
            </p:spPr>
            <p:txBody>
              <a:bodyPr>
                <a:no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GB" b="1" dirty="0"/>
                  <a:t>Likelihood ratio tests/model comparisons</a:t>
                </a:r>
                <a:r>
                  <a:rPr lang="en-GB" dirty="0"/>
                  <a:t>: fit a null model with all parameters but the one of interest and compare if model fit is improved by adding the coefficient of interest.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b="1" dirty="0"/>
                  <a:t>Normal approach</a:t>
                </a:r>
                <a:r>
                  <a:rPr lang="en-GB" dirty="0"/>
                  <a:t>: map standardised coefficients onto the normal distribution (</a:t>
                </a:r>
                <a:r>
                  <a:rPr lang="en-GB" i="1" dirty="0"/>
                  <a:t>Mean</a:t>
                </a:r>
                <a:r>
                  <a:rPr lang="en-GB" dirty="0"/>
                  <a:t> = 0, </a:t>
                </a:r>
                <a:r>
                  <a:rPr lang="en-GB" i="1" dirty="0"/>
                  <a:t>SD</a:t>
                </a:r>
                <a:r>
                  <a:rPr lang="en-GB" dirty="0"/>
                  <a:t> = 1) to get their probability.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dirty="0"/>
                  <a:t>Assume estimated coefficients follow a </a:t>
                </a:r>
                <a:r>
                  <a:rPr lang="en-GB" b="1" i="1" dirty="0"/>
                  <a:t>t</a:t>
                </a:r>
                <a:r>
                  <a:rPr lang="en-GB" dirty="0"/>
                  <a:t> or a </a:t>
                </a:r>
                <a:r>
                  <a:rPr lang="en-GB" b="1" i="1" dirty="0"/>
                  <a:t>F</a:t>
                </a:r>
                <a:r>
                  <a:rPr lang="en-GB" b="1" dirty="0"/>
                  <a:t> distribution*</a:t>
                </a:r>
                <a:r>
                  <a:rPr lang="en-GB" dirty="0"/>
                  <a:t> with </a:t>
                </a:r>
                <a:r>
                  <a:rPr lang="en-GB" i="1" dirty="0"/>
                  <a:t>approximated</a:t>
                </a:r>
                <a:r>
                  <a:rPr lang="en-GB" dirty="0"/>
                  <a:t> degrees of freedom:</a:t>
                </a:r>
              </a:p>
              <a:p>
                <a:pPr lvl="1"/>
                <a:r>
                  <a:rPr lang="en-GB" sz="2400" i="1" dirty="0"/>
                  <a:t>t</a:t>
                </a:r>
                <a:r>
                  <a:rPr lang="en-GB" sz="2400" dirty="0"/>
                  <a:t> distribution: </a:t>
                </a:r>
                <a:r>
                  <a:rPr lang="en-GB" sz="2400" b="1" dirty="0"/>
                  <a:t>Satterthwaite</a:t>
                </a:r>
                <a:r>
                  <a:rPr lang="en-GB" sz="2400" dirty="0"/>
                  <a:t>'s approximation to degrees of freedom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sz="2400" dirty="0"/>
                  <a:t> </a:t>
                </a:r>
                <a:r>
                  <a:rPr lang="en-GB" sz="2400" dirty="0"/>
                  <a:t>distribution: </a:t>
                </a:r>
                <a:r>
                  <a:rPr lang="en-GB" sz="2400" b="1" dirty="0"/>
                  <a:t>Wald</a:t>
                </a:r>
                <a:r>
                  <a:rPr lang="en-GB" sz="2400" dirty="0"/>
                  <a:t>'s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sz="2400" dirty="0"/>
                  <a:t> </a:t>
                </a:r>
                <a:r>
                  <a:rPr lang="en-GB" sz="2400" dirty="0"/>
                  <a:t>test</a:t>
                </a:r>
              </a:p>
              <a:p>
                <a:pPr lvl="1"/>
                <a:r>
                  <a:rPr lang="en-GB" sz="2400" i="1" dirty="0"/>
                  <a:t>F</a:t>
                </a:r>
                <a:r>
                  <a:rPr lang="en-GB" sz="2400" dirty="0"/>
                  <a:t> distribution: </a:t>
                </a:r>
                <a:r>
                  <a:rPr lang="en-GB" sz="2400" b="1" dirty="0"/>
                  <a:t>Kenward-Roger</a:t>
                </a:r>
                <a:r>
                  <a:rPr lang="en-GB" sz="2400" dirty="0"/>
                  <a:t> ANOVA</a:t>
                </a:r>
              </a:p>
              <a:p>
                <a:pPr>
                  <a:buFont typeface="+mj-lt"/>
                  <a:buAutoNum type="arabicPeriod"/>
                </a:pPr>
                <a:r>
                  <a:rPr lang="en-GB" dirty="0"/>
                  <a:t>Shift to </a:t>
                </a:r>
                <a:r>
                  <a:rPr lang="en-GB" b="1" dirty="0"/>
                  <a:t>Bayesian</a:t>
                </a:r>
                <a:r>
                  <a:rPr lang="en-GB" dirty="0"/>
                  <a:t> statistical inference :)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A0AFF-9843-9F46-8B75-CE856ADCD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20" y="1178560"/>
                <a:ext cx="11409680" cy="5503594"/>
              </a:xfrm>
              <a:blipFill>
                <a:blip r:embed="rId3"/>
                <a:stretch>
                  <a:fillRect l="-556" b="-46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CC6FBBF9-C5E9-3647-BA9C-17E4C159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Statistical 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ECA24-D0F7-4F4E-BF36-AFE2B340499B}"/>
              </a:ext>
            </a:extLst>
          </p:cNvPr>
          <p:cNvSpPr txBox="1"/>
          <p:nvPr/>
        </p:nvSpPr>
        <p:spPr>
          <a:xfrm>
            <a:off x="8001000" y="5679440"/>
            <a:ext cx="3082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1" dirty="0">
                <a:solidFill>
                  <a:schemeClr val="accent2"/>
                </a:solidFill>
                <a:latin typeface="Helvetica" pitchFamily="2" charset="0"/>
              </a:rPr>
              <a:t>Barr et al.  (2013)</a:t>
            </a:r>
          </a:p>
        </p:txBody>
      </p:sp>
    </p:spTree>
    <p:extLst>
      <p:ext uri="{BB962C8B-B14F-4D97-AF65-F5344CB8AC3E}">
        <p14:creationId xmlns:p14="http://schemas.microsoft.com/office/powerpoint/2010/main" val="34496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02E6BB87-00F1-6645-A967-5CC9760D5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0030" y="1202405"/>
            <a:ext cx="4706823" cy="529047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140023-9BFE-C548-B618-38E9F67E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Statistical inference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150A1-7CE3-2D4C-AB47-0C3B6668F4B2}"/>
              </a:ext>
            </a:extLst>
          </p:cNvPr>
          <p:cNvSpPr txBox="1"/>
          <p:nvPr/>
        </p:nvSpPr>
        <p:spPr>
          <a:xfrm>
            <a:off x="565078" y="1493149"/>
            <a:ext cx="47068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b="1" dirty="0">
                <a:latin typeface="Helvetica" pitchFamily="2" charset="0"/>
              </a:rPr>
              <a:t>Bayesian stats </a:t>
            </a:r>
            <a:r>
              <a:rPr lang="en-ES" sz="2400" dirty="0">
                <a:latin typeface="Helvetica" pitchFamily="2" charset="0"/>
              </a:rPr>
              <a:t>answer complementary questions that sometimes fit better our aims:</a:t>
            </a:r>
          </a:p>
          <a:p>
            <a:endParaRPr lang="en-ES" sz="2400" dirty="0">
              <a:latin typeface="Helvetica" pitchFamily="2" charset="0"/>
            </a:endParaRPr>
          </a:p>
          <a:p>
            <a:pPr marL="342900" indent="-342900">
              <a:buClr>
                <a:srgbClr val="012147"/>
              </a:buClr>
              <a:buFont typeface="System Font Regular"/>
              <a:buChar char="|"/>
            </a:pPr>
            <a:r>
              <a:rPr lang="en-GB" sz="2400" dirty="0">
                <a:latin typeface="Helvetica" pitchFamily="2" charset="0"/>
              </a:rPr>
              <a:t>e</a:t>
            </a:r>
            <a:r>
              <a:rPr lang="en-ES" sz="2400" dirty="0">
                <a:latin typeface="Helvetica" pitchFamily="2" charset="0"/>
              </a:rPr>
              <a:t>.g., whats the probability that HPP has an effect on looking time to novel trials?</a:t>
            </a:r>
          </a:p>
          <a:p>
            <a:pPr marL="342900" indent="-342900">
              <a:buClr>
                <a:srgbClr val="012147"/>
              </a:buClr>
              <a:buFont typeface="System Font Regular"/>
              <a:buChar char="|"/>
            </a:pPr>
            <a:r>
              <a:rPr lang="en-GB" sz="2400" dirty="0">
                <a:latin typeface="Helvetica" pitchFamily="2" charset="0"/>
              </a:rPr>
              <a:t>e</a:t>
            </a:r>
            <a:r>
              <a:rPr lang="en-ES" sz="2400" dirty="0">
                <a:latin typeface="Helvetica" pitchFamily="2" charset="0"/>
              </a:rPr>
              <a:t>.g., whats the probability that HPP has </a:t>
            </a:r>
            <a:r>
              <a:rPr lang="en-ES" sz="2400" b="1" dirty="0">
                <a:latin typeface="Helvetica" pitchFamily="2" charset="0"/>
              </a:rPr>
              <a:t>no</a:t>
            </a:r>
            <a:r>
              <a:rPr lang="en-ES" sz="2400" dirty="0">
                <a:latin typeface="Helvetica" pitchFamily="2" charset="0"/>
              </a:rPr>
              <a:t> effect on looking time to novel trials?</a:t>
            </a:r>
          </a:p>
          <a:p>
            <a:pPr marL="342900" indent="-342900">
              <a:buClr>
                <a:srgbClr val="012147"/>
              </a:buClr>
              <a:buFont typeface="System Font Regular"/>
              <a:buChar char="|"/>
            </a:pPr>
            <a:endParaRPr lang="en-E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2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68E387-67C7-6040-99DC-7785DCEA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Statistical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1C98E-8986-DD41-BA6F-16045892ECBE}"/>
              </a:ext>
            </a:extLst>
          </p:cNvPr>
          <p:cNvSpPr txBox="1"/>
          <p:nvPr/>
        </p:nvSpPr>
        <p:spPr>
          <a:xfrm>
            <a:off x="375920" y="1471451"/>
            <a:ext cx="619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Helvetica" pitchFamily="2" charset="0"/>
              </a:rPr>
              <a:t>T</a:t>
            </a:r>
            <a:r>
              <a:rPr lang="en-ES" sz="2000" dirty="0">
                <a:latin typeface="Helvetica" pitchFamily="2" charset="0"/>
              </a:rPr>
              <a:t>he </a:t>
            </a:r>
            <a:r>
              <a:rPr lang="en-ES" sz="2000" b="1" dirty="0">
                <a:latin typeface="Helvetica" pitchFamily="2" charset="0"/>
              </a:rPr>
              <a:t>Kenward-Roger </a:t>
            </a:r>
            <a:r>
              <a:rPr lang="en-ES" sz="2000" b="1" i="1" dirty="0">
                <a:latin typeface="Helvetica" pitchFamily="2" charset="0"/>
              </a:rPr>
              <a:t>F</a:t>
            </a:r>
            <a:r>
              <a:rPr lang="en-ES" sz="2000" b="1" dirty="0">
                <a:latin typeface="Helvetica" pitchFamily="2" charset="0"/>
              </a:rPr>
              <a:t>-test </a:t>
            </a:r>
            <a:r>
              <a:rPr lang="en-ES" sz="2000" dirty="0">
                <a:latin typeface="Helvetica" pitchFamily="2" charset="0"/>
              </a:rPr>
              <a:t>is widely recommended.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949B8C-1B82-C14F-B4AB-57B6986C1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85667"/>
              </p:ext>
            </p:extLst>
          </p:nvPr>
        </p:nvGraphicFramePr>
        <p:xfrm>
          <a:off x="2427787" y="4103370"/>
          <a:ext cx="7577260" cy="1876425"/>
        </p:xfrm>
        <a:graphic>
          <a:graphicData uri="http://schemas.openxmlformats.org/drawingml/2006/table">
            <a:tbl>
              <a:tblPr/>
              <a:tblGrid>
                <a:gridCol w="1515452">
                  <a:extLst>
                    <a:ext uri="{9D8B030D-6E8A-4147-A177-3AD203B41FA5}">
                      <a16:colId xmlns:a16="http://schemas.microsoft.com/office/drawing/2014/main" val="3848822242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1761322961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3155315833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554151010"/>
                    </a:ext>
                  </a:extLst>
                </a:gridCol>
                <a:gridCol w="1515452">
                  <a:extLst>
                    <a:ext uri="{9D8B030D-6E8A-4147-A177-3AD203B41FA5}">
                      <a16:colId xmlns:a16="http://schemas.microsoft.com/office/drawing/2014/main" val="8026952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Term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 den.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23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(Intercept)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266.97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140.81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4089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5779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HPP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140.81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4006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Item:HPP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285212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08B2732-4C7E-0B47-9FA2-4E0FE901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52" y="1871561"/>
            <a:ext cx="7818095" cy="22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48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EED2-216F-364F-A0F3-E93BF822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Random intercepts by participant: Model interpretation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65A34D-F1ED-7545-A29B-162FBEFCF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95" y="1320800"/>
            <a:ext cx="11331047" cy="4856163"/>
          </a:xfrm>
        </p:spPr>
      </p:pic>
    </p:spTree>
    <p:extLst>
      <p:ext uri="{BB962C8B-B14F-4D97-AF65-F5344CB8AC3E}">
        <p14:creationId xmlns:p14="http://schemas.microsoft.com/office/powerpoint/2010/main" val="62979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A3AF-8F2A-6943-B5D4-128609B0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Introducing random slopes of Item by participant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7DD4-4679-BF4F-9858-7AD0B75F8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There are also reasons to think that the </a:t>
            </a:r>
            <a:r>
              <a:rPr lang="en-GB" b="1" dirty="0"/>
              <a:t>effect</a:t>
            </a:r>
            <a:r>
              <a:rPr lang="en-GB" dirty="0"/>
              <a:t> of </a:t>
            </a:r>
            <a:r>
              <a:rPr lang="en-GB" i="1" dirty="0"/>
              <a:t>Item</a:t>
            </a:r>
            <a:r>
              <a:rPr lang="en-GB" dirty="0"/>
              <a:t> varies across infants.</a:t>
            </a:r>
          </a:p>
          <a:p>
            <a:pPr marL="0" indent="0">
              <a:buNone/>
            </a:pPr>
            <a:r>
              <a:rPr lang="en-GB" dirty="0"/>
              <a:t>Long-lookers may show </a:t>
            </a:r>
            <a:r>
              <a:rPr lang="en-GB" b="1" dirty="0"/>
              <a:t>higher preferences</a:t>
            </a:r>
            <a:r>
              <a:rPr lang="en-GB" dirty="0"/>
              <a:t> than others</a:t>
            </a:r>
          </a:p>
          <a:p>
            <a:pPr>
              <a:buFont typeface="System Font Regular"/>
              <a:buChar char="|"/>
            </a:pPr>
            <a:r>
              <a:rPr lang="en-GB" dirty="0"/>
              <a:t>Some infants may discriminate better than others between familiar and novel items</a:t>
            </a:r>
          </a:p>
          <a:p>
            <a:pPr marL="0" indent="0">
              <a:buNone/>
            </a:pPr>
            <a:r>
              <a:rPr lang="en-GB" dirty="0"/>
              <a:t>The slope of </a:t>
            </a:r>
            <a:r>
              <a:rPr lang="en-GB" i="1" dirty="0"/>
              <a:t>Item</a:t>
            </a:r>
            <a:r>
              <a:rPr lang="en-GB" dirty="0"/>
              <a:t> may vary across infants.</a:t>
            </a:r>
            <a:br>
              <a:rPr lang="en-GB" dirty="0"/>
            </a:b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201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CB56-D855-044B-9EE1-05D235E5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5ED1E-C1AD-D644-9137-4ED860A13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Previously: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 Where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 </a:t>
                </a:r>
                <a:r>
                  <a:rPr lang="en-GB" b="1" dirty="0"/>
                  <a:t>intercept</a:t>
                </a:r>
                <a:r>
                  <a:rPr lang="en-GB" dirty="0"/>
                  <a:t> of participant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 is the </a:t>
                </a:r>
                <a:r>
                  <a:rPr lang="en-GB" b="1" dirty="0"/>
                  <a:t>slope</a:t>
                </a:r>
                <a:r>
                  <a:rPr lang="en-GB" dirty="0"/>
                  <a:t> of Item for participant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endParaRPr lang="en-E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5ED1E-C1AD-D644-9137-4ED860A13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9A9E5A-9C81-5D47-A900-3E2281ECA0EA}"/>
                  </a:ext>
                </a:extLst>
              </p:cNvPr>
              <p:cNvSpPr txBox="1"/>
              <p:nvPr/>
            </p:nvSpPr>
            <p:spPr>
              <a:xfrm>
                <a:off x="1781132" y="2187435"/>
                <a:ext cx="89387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9A9E5A-9C81-5D47-A900-3E2281EC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32" y="2187435"/>
                <a:ext cx="8938729" cy="399084"/>
              </a:xfrm>
              <a:prstGeom prst="rect">
                <a:avLst/>
              </a:prstGeom>
              <a:blipFill>
                <a:blip r:embed="rId3"/>
                <a:stretch>
                  <a:fillRect l="-851" t="-3030" b="-24242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A0DA7-411A-B347-BC71-36CD1204C7B4}"/>
                  </a:ext>
                </a:extLst>
              </p:cNvPr>
              <p:cNvSpPr txBox="1"/>
              <p:nvPr/>
            </p:nvSpPr>
            <p:spPr>
              <a:xfrm>
                <a:off x="1765892" y="3982657"/>
                <a:ext cx="893872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A0DA7-411A-B347-BC71-36CD1204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892" y="3982657"/>
                <a:ext cx="8938729" cy="399084"/>
              </a:xfrm>
              <a:prstGeom prst="rect">
                <a:avLst/>
              </a:prstGeom>
              <a:blipFill>
                <a:blip r:embed="rId4"/>
                <a:stretch>
                  <a:fillRect l="-851" t="-6250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6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EAC9-EFAA-814B-8DB5-68B67E70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Disclaimer (bonus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5E8BD-D53A-C045-8D81-70469A410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other programming languages support LMM:</a:t>
            </a:r>
          </a:p>
          <a:p>
            <a:pPr lvl="1">
              <a:buFont typeface="Wingdings" pitchFamily="2" charset="2"/>
              <a:buChar char="§"/>
            </a:pPr>
            <a:r>
              <a:rPr lang="en-GB" b="1" dirty="0"/>
              <a:t>Python</a:t>
            </a:r>
            <a:r>
              <a:rPr lang="en-GB" dirty="0"/>
              <a:t>: </a:t>
            </a:r>
            <a:r>
              <a:rPr lang="en-GB" dirty="0" err="1">
                <a:highlight>
                  <a:srgbClr val="C0C0C0"/>
                </a:highlight>
                <a:latin typeface="Courier" pitchFamily="2" charset="0"/>
              </a:rPr>
              <a:t>statsmodels</a:t>
            </a:r>
            <a:r>
              <a:rPr lang="en-GB" dirty="0"/>
              <a:t> library, </a:t>
            </a:r>
            <a:r>
              <a:rPr lang="en-GB" dirty="0">
                <a:highlight>
                  <a:srgbClr val="C0C0C0"/>
                </a:highlight>
                <a:latin typeface="Courier" pitchFamily="2" charset="0"/>
              </a:rPr>
              <a:t>Pymer4</a:t>
            </a:r>
          </a:p>
          <a:p>
            <a:pPr lvl="1">
              <a:buFont typeface="Wingdings" pitchFamily="2" charset="2"/>
              <a:buChar char="§"/>
            </a:pPr>
            <a:r>
              <a:rPr lang="en-GB" b="1" dirty="0" err="1"/>
              <a:t>Matlab</a:t>
            </a:r>
            <a:r>
              <a:rPr lang="en-GB" dirty="0"/>
              <a:t>: </a:t>
            </a:r>
            <a:r>
              <a:rPr lang="en-GB" dirty="0">
                <a:highlight>
                  <a:srgbClr val="C0C0C0"/>
                </a:highlight>
                <a:latin typeface="Courier" pitchFamily="2" charset="0"/>
              </a:rPr>
              <a:t>Statistics and Machine Learning Toolbox</a:t>
            </a:r>
          </a:p>
          <a:p>
            <a:pPr lvl="1">
              <a:buFont typeface="Wingdings" pitchFamily="2" charset="2"/>
              <a:buChar char="§"/>
            </a:pPr>
            <a:r>
              <a:rPr lang="en-GB" b="1" dirty="0"/>
              <a:t>Julia</a:t>
            </a:r>
            <a:r>
              <a:rPr lang="en-GB" dirty="0"/>
              <a:t> (</a:t>
            </a:r>
            <a:r>
              <a:rPr lang="en-GB" dirty="0" err="1"/>
              <a:t>explicitely</a:t>
            </a:r>
            <a:r>
              <a:rPr lang="en-GB" dirty="0"/>
              <a:t> created for LMM)</a:t>
            </a:r>
          </a:p>
          <a:p>
            <a:pPr lvl="1">
              <a:buFont typeface="Wingdings" pitchFamily="2" charset="2"/>
              <a:buChar char="§"/>
            </a:pPr>
            <a:r>
              <a:rPr lang="en-GB" b="1" dirty="0"/>
              <a:t>Stan</a:t>
            </a:r>
            <a:r>
              <a:rPr lang="en-GB" dirty="0"/>
              <a:t>: Bayesian modelling, with interfaces with R, Python and </a:t>
            </a:r>
            <a:r>
              <a:rPr lang="en-GB" dirty="0" err="1"/>
              <a:t>Matlab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I don't assume you are familiar with R, but I will use some R code for illustration purposes.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972898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006C244F-40F7-6243-8E28-1AFBCCFB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2540635"/>
            <a:ext cx="11409680" cy="1926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2338D-5422-1C49-A1E2-F657CE02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B9014-0F3F-8843-B544-0F7E1B7EEB38}"/>
              </a:ext>
            </a:extLst>
          </p:cNvPr>
          <p:cNvSpPr/>
          <p:nvPr/>
        </p:nvSpPr>
        <p:spPr>
          <a:xfrm>
            <a:off x="3985446" y="1648835"/>
            <a:ext cx="3209761" cy="8134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intercepts</a:t>
            </a:r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: we include a random intercept (1) for each participant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7F64F13-75E2-4D45-B96C-A9516835CE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95207" y="2055553"/>
            <a:ext cx="965813" cy="1148743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710B19-0DD0-4E4C-9EC0-0EE34DBAAD73}"/>
              </a:ext>
            </a:extLst>
          </p:cNvPr>
          <p:cNvSpPr/>
          <p:nvPr/>
        </p:nvSpPr>
        <p:spPr>
          <a:xfrm>
            <a:off x="4858806" y="4909070"/>
            <a:ext cx="3209761" cy="8134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slope</a:t>
            </a:r>
            <a:r>
              <a:rPr lang="en-GB" sz="1600" dirty="0">
                <a:solidFill>
                  <a:schemeClr val="tx1"/>
                </a:solidFill>
                <a:latin typeface="Helvetica" pitchFamily="2" charset="0"/>
              </a:rPr>
              <a:t>: We include a random slop (Item) for each participant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D1AE407-8492-344E-ABFE-00FCC2159E3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068567" y="3611014"/>
            <a:ext cx="823973" cy="1704774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95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51C7-D8C6-184B-8C2B-9EE09DE7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0C96-E6CA-F741-8131-5B06DA14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3429000"/>
            <a:ext cx="11409680" cy="216310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Problem</a:t>
            </a:r>
            <a:r>
              <a:rPr lang="en-GB" dirty="0"/>
              <a:t>: there are a lot of parameters to estimate, and not enough variability.</a:t>
            </a:r>
          </a:p>
          <a:p>
            <a:r>
              <a:rPr lang="en-GB" dirty="0"/>
              <a:t>May be related to some levels of HPP just having one participant.</a:t>
            </a:r>
          </a:p>
          <a:p>
            <a:r>
              <a:rPr lang="en-GB" dirty="0"/>
              <a:t>Check this </a:t>
            </a:r>
            <a:r>
              <a:rPr lang="en-GB" dirty="0">
                <a:hlinkClick r:id="rId2"/>
              </a:rPr>
              <a:t>link</a:t>
            </a:r>
            <a:r>
              <a:rPr lang="en-GB" dirty="0"/>
              <a:t> out.</a:t>
            </a:r>
          </a:p>
          <a:p>
            <a:endParaRPr lang="en-ES" dirty="0"/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2EA2BA4-80D8-C24E-923D-F47BA324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337"/>
            <a:ext cx="12192000" cy="15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8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C3D0-5420-9842-8F63-C068C150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616732"/>
            <a:ext cx="11409680" cy="262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(somehow irresponsibly) force the model to go on:</a:t>
            </a:r>
            <a:br>
              <a:rPr lang="en-GB" dirty="0"/>
            </a:br>
            <a:endParaRPr lang="en-E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EB755C-FE76-204A-92FB-34483C38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specification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5DEAD65-F1EB-974D-ACAA-D4AD2D05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" y="2154767"/>
            <a:ext cx="11052810" cy="2126653"/>
          </a:xfrm>
          <a:prstGeom prst="rect">
            <a:avLst/>
          </a:prstGeom>
        </p:spPr>
      </p:pic>
      <p:pic>
        <p:nvPicPr>
          <p:cNvPr id="13" name="Picture 12" descr="A picture containing sitting, food&#10;&#10;Description automatically generated">
            <a:extLst>
              <a:ext uri="{FF2B5EF4-FFF2-40B4-BE49-F238E27FC236}">
                <a16:creationId xmlns:a16="http://schemas.microsoft.com/office/drawing/2014/main" id="{F422D033-76D5-5444-9D4A-C5CAA709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4119405"/>
            <a:ext cx="8827770" cy="22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6BBA-1B23-F647-B6A9-6213D0D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8723-390C-F447-B1F2-81D14F3E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1"/>
            <a:ext cx="11409680" cy="11552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model fails to converge (i.e., can't find the most likely coefficients given the data).</a:t>
            </a:r>
          </a:p>
          <a:p>
            <a:endParaRPr lang="en-ES" dirty="0"/>
          </a:p>
        </p:txBody>
      </p:sp>
      <p:pic>
        <p:nvPicPr>
          <p:cNvPr id="6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B04C9E-BAE7-3D4D-8B05-5F0C0B2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22" y="2114550"/>
            <a:ext cx="4542756" cy="40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2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8A355-C058-8744-BCBA-F2A87A39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ES" sz="2800" dirty="0"/>
              <a:t>Random item slopes by participant don’t seem blike a goo idea…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74CD5C-E945-6848-847F-50FFC37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and item slopes by partcipant: Model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778124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E290-242A-994B-AC2C-5A136CCB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Our model is neglecting another important source of </a:t>
            </a:r>
            <a:r>
              <a:rPr lang="en-GB" b="1" dirty="0"/>
              <a:t>correlation between data points</a:t>
            </a:r>
            <a:r>
              <a:rPr lang="en-GB" dirty="0"/>
              <a:t>: Study.</a:t>
            </a:r>
          </a:p>
          <a:p>
            <a:pPr marL="0" indent="0">
              <a:buNone/>
            </a:pPr>
            <a:r>
              <a:rPr lang="en-GB" dirty="0"/>
              <a:t>Participants are more </a:t>
            </a:r>
            <a:r>
              <a:rPr lang="en-GB" b="1" dirty="0"/>
              <a:t>similar within study</a:t>
            </a:r>
            <a:r>
              <a:rPr lang="en-GB" dirty="0"/>
              <a:t> than between study.</a:t>
            </a:r>
          </a:p>
          <a:p>
            <a:pPr marL="0" indent="0">
              <a:buNone/>
            </a:pPr>
            <a:r>
              <a:rPr lang="en-GB" dirty="0"/>
              <a:t>We can account for this new source of variation by adding Study as a </a:t>
            </a:r>
            <a:r>
              <a:rPr lang="en-GB" b="1" dirty="0"/>
              <a:t>random effect</a:t>
            </a:r>
            <a:r>
              <a:rPr lang="en-GB" dirty="0"/>
              <a:t>.</a:t>
            </a:r>
          </a:p>
          <a:p>
            <a:endParaRPr lang="en-E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4CC6FB-DC87-A242-A424-738A02A9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Adding a second random effect</a:t>
            </a:r>
          </a:p>
        </p:txBody>
      </p:sp>
    </p:spTree>
    <p:extLst>
      <p:ext uri="{BB962C8B-B14F-4D97-AF65-F5344CB8AC3E}">
        <p14:creationId xmlns:p14="http://schemas.microsoft.com/office/powerpoint/2010/main" val="2551219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5CD-8470-0A47-B8D3-69452AC1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by study: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88BE8-1D88-6646-A1E6-29A2C28E7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20" y="1320800"/>
                <a:ext cx="11409680" cy="51720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Fixed effects and random intercepts by participant:</a:t>
                </a:r>
              </a:p>
              <a:p>
                <a:r>
                  <a:rPr lang="en-GB" dirty="0"/>
                  <a:t>Previously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Where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 </a:t>
                </a:r>
                <a:r>
                  <a:rPr lang="en-GB" b="1" dirty="0"/>
                  <a:t>intercept</a:t>
                </a:r>
                <a:r>
                  <a:rPr lang="en-GB" dirty="0"/>
                  <a:t> of participant 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Where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 </a:t>
                </a:r>
                <a:r>
                  <a:rPr lang="en-GB" b="1" dirty="0"/>
                  <a:t>intercept</a:t>
                </a:r>
                <a:r>
                  <a:rPr lang="en-GB" dirty="0"/>
                  <a:t> of participant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is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the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b="1" dirty="0" err="1">
                    <a:ea typeface="Cambria Math" panose="02040503050406030204" pitchFamily="18" charset="0"/>
                  </a:rPr>
                  <a:t>intercept</a:t>
                </a:r>
                <a:r>
                  <a:rPr lang="es-ES" dirty="0">
                    <a:ea typeface="Cambria Math" panose="02040503050406030204" pitchFamily="18" charset="0"/>
                  </a:rPr>
                  <a:t> of </a:t>
                </a:r>
                <a:r>
                  <a:rPr lang="es-ES" dirty="0" err="1">
                    <a:ea typeface="Cambria Math" panose="02040503050406030204" pitchFamily="18" charset="0"/>
                  </a:rPr>
                  <a:t>study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E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88BE8-1D88-6646-A1E6-29A2C28E7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20" y="1320800"/>
                <a:ext cx="11409680" cy="5172075"/>
              </a:xfrm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B50A66-2FD1-8542-B3F3-42103E1DD92A}"/>
                  </a:ext>
                </a:extLst>
              </p:cNvPr>
              <p:cNvSpPr txBox="1"/>
              <p:nvPr/>
            </p:nvSpPr>
            <p:spPr>
              <a:xfrm>
                <a:off x="1781132" y="2598402"/>
                <a:ext cx="912948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>
                                  <a:latin typeface="Helvetica" pitchFamily="2" charset="0"/>
                                </a:rPr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B50A66-2FD1-8542-B3F3-42103E1D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32" y="2598402"/>
                <a:ext cx="9129487" cy="399084"/>
              </a:xfrm>
              <a:prstGeom prst="rect">
                <a:avLst/>
              </a:prstGeom>
              <a:blipFill>
                <a:blip r:embed="rId3"/>
                <a:stretch>
                  <a:fillRect l="-694" t="-6250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D416C-25A9-EF48-9A93-322C5BC1144B}"/>
                  </a:ext>
                </a:extLst>
              </p:cNvPr>
              <p:cNvSpPr txBox="1"/>
              <p:nvPr/>
            </p:nvSpPr>
            <p:spPr>
              <a:xfrm>
                <a:off x="1380380" y="4275088"/>
                <a:ext cx="991495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>
                                  <a:latin typeface="Helvetica" pitchFamily="2" charset="0"/>
                                </a:rPr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D416C-25A9-EF48-9A93-322C5BC1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0" y="4275088"/>
                <a:ext cx="9914958" cy="399084"/>
              </a:xfrm>
              <a:prstGeom prst="rect">
                <a:avLst/>
              </a:prstGeom>
              <a:blipFill>
                <a:blip r:embed="rId4"/>
                <a:stretch>
                  <a:fillRect l="-768" t="-6250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0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379950-FA5C-1049-BA7C-F2D877BD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by study: Model fitting</a:t>
            </a:r>
          </a:p>
        </p:txBody>
      </p:sp>
      <p:pic>
        <p:nvPicPr>
          <p:cNvPr id="15" name="Content Placeholder 14" descr="A picture containing screen, monitor, television, food&#10;&#10;Description automatically generated">
            <a:extLst>
              <a:ext uri="{FF2B5EF4-FFF2-40B4-BE49-F238E27FC236}">
                <a16:creationId xmlns:a16="http://schemas.microsoft.com/office/drawing/2014/main" id="{7CA1DC0E-F26E-8640-85B3-399543E5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2897141"/>
            <a:ext cx="11409362" cy="170348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F8621A-640D-0D47-ABAA-A0D37664D351}"/>
              </a:ext>
            </a:extLst>
          </p:cNvPr>
          <p:cNvSpPr/>
          <p:nvPr/>
        </p:nvSpPr>
        <p:spPr>
          <a:xfrm>
            <a:off x="4488367" y="1867910"/>
            <a:ext cx="2689674" cy="667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intercepts by participant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9CF085-E6EB-3E4E-80A0-C99A4626A89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78041" y="2201790"/>
            <a:ext cx="1463039" cy="1277750"/>
          </a:xfrm>
          <a:prstGeom prst="bentConnector3">
            <a:avLst>
              <a:gd name="adj1" fmla="val 100781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4E90CE-6DD8-F74C-9EB4-6829DE5F45D9}"/>
              </a:ext>
            </a:extLst>
          </p:cNvPr>
          <p:cNvSpPr/>
          <p:nvPr/>
        </p:nvSpPr>
        <p:spPr>
          <a:xfrm>
            <a:off x="6926579" y="5295973"/>
            <a:ext cx="2110647" cy="667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intercepts by study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E5E71D2-BE5E-BE4C-86EA-E0DF8ACED2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9037226" y="3874771"/>
            <a:ext cx="1444084" cy="1755082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43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7A3-0733-8D42-82EA-FBD1B994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by study: Statistical inference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8AD22F99-59B7-0742-87BE-A5C27FDF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29" y="1513937"/>
            <a:ext cx="8150542" cy="1543874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8770C-40EC-6844-B9C1-A56AA35DD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04106"/>
              </p:ext>
            </p:extLst>
          </p:nvPr>
        </p:nvGraphicFramePr>
        <p:xfrm>
          <a:off x="2020729" y="3429000"/>
          <a:ext cx="8150540" cy="2162910"/>
        </p:xfrm>
        <a:graphic>
          <a:graphicData uri="http://schemas.openxmlformats.org/drawingml/2006/table">
            <a:tbl>
              <a:tblPr/>
              <a:tblGrid>
                <a:gridCol w="1630108">
                  <a:extLst>
                    <a:ext uri="{9D8B030D-6E8A-4147-A177-3AD203B41FA5}">
                      <a16:colId xmlns:a16="http://schemas.microsoft.com/office/drawing/2014/main" val="3616371552"/>
                    </a:ext>
                  </a:extLst>
                </a:gridCol>
                <a:gridCol w="1630108">
                  <a:extLst>
                    <a:ext uri="{9D8B030D-6E8A-4147-A177-3AD203B41FA5}">
                      <a16:colId xmlns:a16="http://schemas.microsoft.com/office/drawing/2014/main" val="3015016749"/>
                    </a:ext>
                  </a:extLst>
                </a:gridCol>
                <a:gridCol w="1630108">
                  <a:extLst>
                    <a:ext uri="{9D8B030D-6E8A-4147-A177-3AD203B41FA5}">
                      <a16:colId xmlns:a16="http://schemas.microsoft.com/office/drawing/2014/main" val="2955061423"/>
                    </a:ext>
                  </a:extLst>
                </a:gridCol>
                <a:gridCol w="1630108">
                  <a:extLst>
                    <a:ext uri="{9D8B030D-6E8A-4147-A177-3AD203B41FA5}">
                      <a16:colId xmlns:a16="http://schemas.microsoft.com/office/drawing/2014/main" val="4108550180"/>
                    </a:ext>
                  </a:extLst>
                </a:gridCol>
                <a:gridCol w="1630108">
                  <a:extLst>
                    <a:ext uri="{9D8B030D-6E8A-4147-A177-3AD203B41FA5}">
                      <a16:colId xmlns:a16="http://schemas.microsoft.com/office/drawing/2014/main" val="202400843"/>
                    </a:ext>
                  </a:extLst>
                </a:gridCol>
              </a:tblGrid>
              <a:tr h="43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Term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 den.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13984"/>
                  </a:ext>
                </a:extLst>
              </a:tr>
              <a:tr h="43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(Intercept)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37432"/>
                  </a:ext>
                </a:extLst>
              </a:tr>
              <a:tr h="43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041986"/>
                  </a:ext>
                </a:extLst>
              </a:tr>
              <a:tr h="43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HPP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133.10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2684"/>
                  </a:ext>
                </a:extLst>
              </a:tr>
              <a:tr h="43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Item:HPP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629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766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EBD554-E47D-6D48-87E5-BE220099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by study: Model interpretation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BD34CD1-80D4-4246-BF15-3138ED1D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29" y="771842"/>
            <a:ext cx="5505768" cy="5505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7DD64-3A0E-F54C-B602-0A8316BF5F52}"/>
              </a:ext>
            </a:extLst>
          </p:cNvPr>
          <p:cNvSpPr txBox="1"/>
          <p:nvPr/>
        </p:nvSpPr>
        <p:spPr>
          <a:xfrm>
            <a:off x="628612" y="2045970"/>
            <a:ext cx="4963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>
                <a:latin typeface="Helvetica" pitchFamily="2" charset="0"/>
              </a:rPr>
              <a:t>We could go on including random effects,</a:t>
            </a:r>
          </a:p>
          <a:p>
            <a:endParaRPr lang="en-ES" sz="2800" dirty="0">
              <a:latin typeface="Helvetica" pitchFamily="2" charset="0"/>
            </a:endParaRPr>
          </a:p>
          <a:p>
            <a:r>
              <a:rPr lang="en-GB" sz="2800" dirty="0">
                <a:latin typeface="Helvetica" pitchFamily="2" charset="0"/>
              </a:rPr>
              <a:t>B</a:t>
            </a:r>
            <a:r>
              <a:rPr lang="en-ES" sz="2800" dirty="0">
                <a:latin typeface="Helvetica" pitchFamily="2" charset="0"/>
              </a:rPr>
              <a:t>ut we for the sake of simplicity, let’s stick to this.</a:t>
            </a:r>
          </a:p>
        </p:txBody>
      </p:sp>
    </p:spTree>
    <p:extLst>
      <p:ext uri="{BB962C8B-B14F-4D97-AF65-F5344CB8AC3E}">
        <p14:creationId xmlns:p14="http://schemas.microsoft.com/office/powerpoint/2010/main" val="418147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847BB-F0C0-8545-8B5E-51232B13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solidFill>
                  <a:srgbClr val="FFFFFF"/>
                </a:solidFill>
              </a:rPr>
              <a:t>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80693-EBA2-FE43-8144-7641845DB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12381"/>
            <a:ext cx="10515600" cy="1500187"/>
          </a:xfrm>
        </p:spPr>
        <p:txBody>
          <a:bodyPr/>
          <a:lstStyle/>
          <a:p>
            <a:r>
              <a:rPr lang="en-ES" dirty="0"/>
              <a:t>Some recommended reads.</a:t>
            </a:r>
          </a:p>
        </p:txBody>
      </p:sp>
    </p:spTree>
    <p:extLst>
      <p:ext uri="{BB962C8B-B14F-4D97-AF65-F5344CB8AC3E}">
        <p14:creationId xmlns:p14="http://schemas.microsoft.com/office/powerpoint/2010/main" val="77545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67BF-685C-BA41-90B0-EE788E27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Our final model: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A8FA-445E-1C4B-826C-1F4FE696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7179310" cy="4856163"/>
          </a:xfrm>
        </p:spPr>
        <p:txBody>
          <a:bodyPr/>
          <a:lstStyle/>
          <a:p>
            <a:pPr marL="0" indent="0">
              <a:buNone/>
            </a:pPr>
            <a:r>
              <a:rPr lang="en-ES" dirty="0"/>
              <a:t>Includes:</a:t>
            </a:r>
          </a:p>
          <a:p>
            <a:r>
              <a:rPr lang="en-GB" dirty="0"/>
              <a:t>Main effects of Item and HPP</a:t>
            </a:r>
          </a:p>
          <a:p>
            <a:r>
              <a:rPr lang="en-GB" dirty="0"/>
              <a:t>Item × HPP interaction</a:t>
            </a:r>
          </a:p>
          <a:p>
            <a:r>
              <a:rPr lang="en-GB" dirty="0"/>
              <a:t>Crossed random effects for participants and study (in contrast to nested random effects; more about this later)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Random by-participant intercepts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Random by-study intercepts</a:t>
            </a:r>
          </a:p>
          <a:p>
            <a:pPr marL="0" indent="0">
              <a:buNone/>
            </a:pPr>
            <a:endParaRPr lang="en-ES" dirty="0"/>
          </a:p>
        </p:txBody>
      </p:sp>
      <p:pic>
        <p:nvPicPr>
          <p:cNvPr id="4" name="Content Placeholder 14" descr="A picture containing screen, monitor, television, food&#10;&#10;Description automatically generated">
            <a:extLst>
              <a:ext uri="{FF2B5EF4-FFF2-40B4-BE49-F238E27FC236}">
                <a16:creationId xmlns:a16="http://schemas.microsoft.com/office/drawing/2014/main" id="{60DBA0CC-8025-7B4A-8591-9488E703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5355543"/>
            <a:ext cx="8536133" cy="1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8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0054-8451-5247-8309-CB6FCA8B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Our final model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B1B38DDF-E86D-2048-BB15-A6BFB25C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609" y="1178560"/>
            <a:ext cx="9354781" cy="51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91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DBCA-B0F9-0842-8ACD-881F2EEE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Introducing Item random slopes by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02B4-40EA-444B-BCB0-106C71AA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Finally, we can also expect the effect of HPP to vary </a:t>
            </a:r>
            <a:r>
              <a:rPr lang="en-GB" b="1" dirty="0"/>
              <a:t>across studies</a:t>
            </a:r>
            <a:r>
              <a:rPr lang="en-GB" dirty="0"/>
              <a:t>.</a:t>
            </a:r>
          </a:p>
          <a:p>
            <a:r>
              <a:rPr lang="en-GB" dirty="0"/>
              <a:t>Infants in some studies could have been </a:t>
            </a:r>
            <a:r>
              <a:rPr lang="en-GB" b="1" dirty="0"/>
              <a:t>more sensitive</a:t>
            </a:r>
            <a:r>
              <a:rPr lang="en-GB" dirty="0"/>
              <a:t> to the effect of previous experience with HPP.</a:t>
            </a:r>
            <a:br>
              <a:rPr lang="en-GB" dirty="0"/>
            </a:b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825504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55CD-8470-0A47-B8D3-69452AC1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study, and random HPP slopes by study: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88BE8-1D88-6646-A1E6-29A2C28E7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20" y="1320800"/>
                <a:ext cx="11409680" cy="5172075"/>
              </a:xfrm>
            </p:spPr>
            <p:txBody>
              <a:bodyPr/>
              <a:lstStyle/>
              <a:p>
                <a:r>
                  <a:rPr lang="en-GB" dirty="0"/>
                  <a:t>Previously</a:t>
                </a:r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Where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 </a:t>
                </a:r>
                <a:r>
                  <a:rPr lang="en-GB" b="1" dirty="0"/>
                  <a:t>intercept</a:t>
                </a:r>
                <a:r>
                  <a:rPr lang="en-GB" dirty="0"/>
                  <a:t> of participant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is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the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b="1" dirty="0" err="1">
                    <a:ea typeface="Cambria Math" panose="02040503050406030204" pitchFamily="18" charset="0"/>
                  </a:rPr>
                  <a:t>intercept</a:t>
                </a:r>
                <a:r>
                  <a:rPr lang="es-ES" dirty="0">
                    <a:ea typeface="Cambria Math" panose="02040503050406030204" pitchFamily="18" charset="0"/>
                  </a:rPr>
                  <a:t> of </a:t>
                </a:r>
                <a:r>
                  <a:rPr lang="es-ES" dirty="0" err="1">
                    <a:ea typeface="Cambria Math" panose="02040503050406030204" pitchFamily="18" charset="0"/>
                  </a:rPr>
                  <a:t>study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ES" dirty="0"/>
              </a:p>
              <a:p>
                <a:pPr marL="0" indent="0">
                  <a:buNone/>
                </a:pPr>
                <a:endParaRPr lang="en-ES" dirty="0"/>
              </a:p>
              <a:p>
                <a:pPr marL="0" indent="0">
                  <a:buNone/>
                </a:pPr>
                <a:r>
                  <a:rPr lang="en-GB" dirty="0"/>
                  <a:t>Where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 </a:t>
                </a:r>
                <a:r>
                  <a:rPr lang="en-GB" b="1" dirty="0"/>
                  <a:t>intercept</a:t>
                </a:r>
                <a:r>
                  <a:rPr lang="en-GB" dirty="0"/>
                  <a:t> of participant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is </a:t>
                </a:r>
                <a:r>
                  <a:rPr lang="es-ES" dirty="0" err="1">
                    <a:ea typeface="Cambria Math" panose="02040503050406030204" pitchFamily="18" charset="0"/>
                  </a:rPr>
                  <a:t>the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b="1" dirty="0" err="1">
                    <a:ea typeface="Cambria Math" panose="02040503050406030204" pitchFamily="18" charset="0"/>
                  </a:rPr>
                  <a:t>intercept</a:t>
                </a:r>
                <a:r>
                  <a:rPr lang="es-ES" dirty="0">
                    <a:ea typeface="Cambria Math" panose="02040503050406030204" pitchFamily="18" charset="0"/>
                  </a:rPr>
                  <a:t> of </a:t>
                </a:r>
                <a:r>
                  <a:rPr lang="es-ES" dirty="0" err="1">
                    <a:ea typeface="Cambria Math" panose="02040503050406030204" pitchFamily="18" charset="0"/>
                  </a:rPr>
                  <a:t>study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is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the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slope</a:t>
                </a:r>
                <a:r>
                  <a:rPr lang="es-ES" dirty="0">
                    <a:ea typeface="Cambria Math" panose="02040503050406030204" pitchFamily="18" charset="0"/>
                  </a:rPr>
                  <a:t> of HPP </a:t>
                </a:r>
                <a:r>
                  <a:rPr lang="es-ES" dirty="0" err="1">
                    <a:ea typeface="Cambria Math" panose="02040503050406030204" pitchFamily="18" charset="0"/>
                  </a:rPr>
                  <a:t>on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study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88BE8-1D88-6646-A1E6-29A2C28E7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20" y="1320800"/>
                <a:ext cx="11409680" cy="5172075"/>
              </a:xfrm>
              <a:blipFill>
                <a:blip r:embed="rId2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D416C-25A9-EF48-9A93-322C5BC1144B}"/>
                  </a:ext>
                </a:extLst>
              </p:cNvPr>
              <p:cNvSpPr txBox="1"/>
              <p:nvPr/>
            </p:nvSpPr>
            <p:spPr>
              <a:xfrm>
                <a:off x="1210644" y="2220257"/>
                <a:ext cx="974023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D416C-25A9-EF48-9A93-322C5BC1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44" y="2220257"/>
                <a:ext cx="9740231" cy="399084"/>
              </a:xfrm>
              <a:prstGeom prst="rect">
                <a:avLst/>
              </a:prstGeom>
              <a:blipFill>
                <a:blip r:embed="rId3"/>
                <a:stretch>
                  <a:fillRect l="-651" t="-6250" b="-2812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3B80E-41A3-264B-A0FC-6AC240298DFD}"/>
                  </a:ext>
                </a:extLst>
              </p:cNvPr>
              <p:cNvSpPr txBox="1"/>
              <p:nvPr/>
            </p:nvSpPr>
            <p:spPr>
              <a:xfrm>
                <a:off x="1150819" y="3957482"/>
                <a:ext cx="10072373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2400" dirty="0"/>
                                <m:t>LookingTime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𝐻𝑃𝑃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E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3B80E-41A3-264B-A0FC-6AC24029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19" y="3957482"/>
                <a:ext cx="10072373" cy="399084"/>
              </a:xfrm>
              <a:prstGeom prst="rect">
                <a:avLst/>
              </a:prstGeom>
              <a:blipFill>
                <a:blip r:embed="rId4"/>
                <a:stretch>
                  <a:fillRect l="-756" t="-9677" b="-29032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788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3C46D9-9009-F244-98DF-232A578F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study, and random HPP slopes by study: Model specification</a:t>
            </a:r>
          </a:p>
        </p:txBody>
      </p:sp>
      <p:pic>
        <p:nvPicPr>
          <p:cNvPr id="9" name="Content Placeholder 8" descr="A close up of a screen&#10;&#10;Description automatically generated">
            <a:extLst>
              <a:ext uri="{FF2B5EF4-FFF2-40B4-BE49-F238E27FC236}">
                <a16:creationId xmlns:a16="http://schemas.microsoft.com/office/drawing/2014/main" id="{2832E25D-1505-AB4F-9427-544A107E3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9" y="2932690"/>
            <a:ext cx="11409362" cy="156575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05F13D-0C2D-3E41-98F7-43E1D9B9968F}"/>
              </a:ext>
            </a:extLst>
          </p:cNvPr>
          <p:cNvSpPr/>
          <p:nvPr/>
        </p:nvSpPr>
        <p:spPr>
          <a:xfrm>
            <a:off x="4545517" y="5158934"/>
            <a:ext cx="2689674" cy="667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intercepts by participant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EA1180-904F-E742-BFB1-52246FADDC8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235191" y="3909060"/>
            <a:ext cx="720089" cy="1583754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410FF-1279-AE43-86F2-CA12921743E6}"/>
              </a:ext>
            </a:extLst>
          </p:cNvPr>
          <p:cNvSpPr/>
          <p:nvPr/>
        </p:nvSpPr>
        <p:spPr>
          <a:xfrm>
            <a:off x="7458168" y="1231829"/>
            <a:ext cx="2045783" cy="667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intercepts by study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25649EE-4E9A-7A43-B4B4-BA3DABADCD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72180" y="2122839"/>
            <a:ext cx="1515043" cy="10972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AB0DCC3-9A7E-BA47-898D-93F6CDFC0E6B}"/>
              </a:ext>
            </a:extLst>
          </p:cNvPr>
          <p:cNvSpPr/>
          <p:nvPr/>
        </p:nvSpPr>
        <p:spPr>
          <a:xfrm>
            <a:off x="8481059" y="5129691"/>
            <a:ext cx="1897895" cy="667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Helvetica" pitchFamily="2" charset="0"/>
              </a:rPr>
              <a:t>Random slopes by study</a:t>
            </a:r>
            <a:endParaRPr lang="en-ES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7A75171-9AC0-864F-A59C-189CFA772F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3407" y="4176125"/>
            <a:ext cx="1323498" cy="58363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64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0F30-24ED-214B-B6C9-D3B37AD5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study, and random HPP slopes by study: Statistical inference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18DE23-9A46-774C-9EC4-D7CB9B0D5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956662"/>
              </p:ext>
            </p:extLst>
          </p:nvPr>
        </p:nvGraphicFramePr>
        <p:xfrm>
          <a:off x="3154680" y="3304665"/>
          <a:ext cx="5657848" cy="2119915"/>
        </p:xfrm>
        <a:graphic>
          <a:graphicData uri="http://schemas.openxmlformats.org/drawingml/2006/table">
            <a:tbl>
              <a:tblPr/>
              <a:tblGrid>
                <a:gridCol w="1364420">
                  <a:extLst>
                    <a:ext uri="{9D8B030D-6E8A-4147-A177-3AD203B41FA5}">
                      <a16:colId xmlns:a16="http://schemas.microsoft.com/office/drawing/2014/main" val="841844300"/>
                    </a:ext>
                  </a:extLst>
                </a:gridCol>
                <a:gridCol w="1073357">
                  <a:extLst>
                    <a:ext uri="{9D8B030D-6E8A-4147-A177-3AD203B41FA5}">
                      <a16:colId xmlns:a16="http://schemas.microsoft.com/office/drawing/2014/main" val="1499250106"/>
                    </a:ext>
                  </a:extLst>
                </a:gridCol>
                <a:gridCol w="1073357">
                  <a:extLst>
                    <a:ext uri="{9D8B030D-6E8A-4147-A177-3AD203B41FA5}">
                      <a16:colId xmlns:a16="http://schemas.microsoft.com/office/drawing/2014/main" val="4186544508"/>
                    </a:ext>
                  </a:extLst>
                </a:gridCol>
                <a:gridCol w="1073357">
                  <a:extLst>
                    <a:ext uri="{9D8B030D-6E8A-4147-A177-3AD203B41FA5}">
                      <a16:colId xmlns:a16="http://schemas.microsoft.com/office/drawing/2014/main" val="541869801"/>
                    </a:ext>
                  </a:extLst>
                </a:gridCol>
                <a:gridCol w="1073357">
                  <a:extLst>
                    <a:ext uri="{9D8B030D-6E8A-4147-A177-3AD203B41FA5}">
                      <a16:colId xmlns:a16="http://schemas.microsoft.com/office/drawing/2014/main" val="46830944"/>
                    </a:ext>
                  </a:extLst>
                </a:gridCol>
              </a:tblGrid>
              <a:tr h="4239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Term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Df den.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1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2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75890"/>
                  </a:ext>
                </a:extLst>
              </a:tr>
              <a:tr h="4239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(Intercept)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658922"/>
                  </a:ext>
                </a:extLst>
              </a:tr>
              <a:tr h="4239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87660"/>
                  </a:ext>
                </a:extLst>
              </a:tr>
              <a:tr h="4239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HPP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376432"/>
                  </a:ext>
                </a:extLst>
              </a:tr>
              <a:tr h="4239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Item:HPP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147750"/>
                  </a:ext>
                </a:extLst>
              </a:tr>
            </a:tbl>
          </a:graphicData>
        </a:graphic>
      </p:graphicFrame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AB1850D-0435-E84D-A6EC-C7C808A3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178560"/>
            <a:ext cx="10542270" cy="21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85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4963-D6A1-2348-BF9A-88C8986F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ES" dirty="0"/>
              <a:t>Random intercepts by participant and study, and random HPP slopes by study: Model interpretation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8215C-3666-604F-8F54-32CAE89B1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670" y="1303020"/>
            <a:ext cx="5463540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5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01BF-EC4B-AB47-8223-61A7026A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(Parenthesis: Introducing the correlation parameter)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9B54-B1AA-4F4E-B233-5A2B4D58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320800"/>
            <a:ext cx="5182399" cy="4856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Studies where participants looked longer on average may be those where participants discriminated better between familiar and novel trials.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87819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06ED40-FFA4-9F4B-96E6-E69106AE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Some final remarks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76D1B-977D-9C46-82AE-2B29FC57A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>
                <a:solidFill>
                  <a:schemeClr val="accent2"/>
                </a:solidFill>
              </a:rPr>
              <a:t>Recoding variables, singular fit, convergence, statistical  power, and missing data</a:t>
            </a:r>
          </a:p>
        </p:txBody>
      </p:sp>
    </p:spTree>
    <p:extLst>
      <p:ext uri="{BB962C8B-B14F-4D97-AF65-F5344CB8AC3E}">
        <p14:creationId xmlns:p14="http://schemas.microsoft.com/office/powerpoint/2010/main" val="352046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1C3C-CB1B-5946-9BD5-1B4941DC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The correlation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92E29-D031-0C4D-BD3C-691297A9C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920" y="1320800"/>
                <a:ext cx="6790690" cy="4856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Together with 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, 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l-GR" dirty="0"/>
                  <a:t> </a:t>
                </a:r>
                <a:r>
                  <a:rPr lang="en-GB" dirty="0"/>
                  <a:t>is calculated for a given random effect, both intercepts and slopes are specified.</a:t>
                </a:r>
              </a:p>
              <a:p>
                <a:pPr marL="0" indent="0">
                  <a:buNone/>
                </a:pPr>
                <a:r>
                  <a:rPr lang="en-GB" dirty="0"/>
                  <a:t>These parameters are accessible from the </a:t>
                </a:r>
                <a:r>
                  <a:rPr lang="en-GB" dirty="0" err="1">
                    <a:latin typeface="Courier" pitchFamily="2" charset="0"/>
                  </a:rPr>
                  <a:t>lmer</a:t>
                </a:r>
                <a:r>
                  <a:rPr lang="en-GB" dirty="0"/>
                  <a:t> output, in the form of a matrix.</a:t>
                </a:r>
              </a:p>
              <a:p>
                <a:endParaRPr lang="en-E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92E29-D031-0C4D-BD3C-691297A9C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920" y="1320800"/>
                <a:ext cx="6790690" cy="4856163"/>
              </a:xfrm>
              <a:blipFill>
                <a:blip r:embed="rId2"/>
                <a:stretch>
                  <a:fillRect l="-1308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4BFDEBFF-0484-3345-9DFB-39B9220C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114"/>
            <a:ext cx="6572060" cy="2064301"/>
          </a:xfrm>
          <a:prstGeom prst="rect">
            <a:avLst/>
          </a:prstGeom>
        </p:spPr>
      </p:pic>
      <p:pic>
        <p:nvPicPr>
          <p:cNvPr id="7" name="Picture 6" descr="A picture containing food, white&#10;&#10;Description automatically generated">
            <a:extLst>
              <a:ext uri="{FF2B5EF4-FFF2-40B4-BE49-F238E27FC236}">
                <a16:creationId xmlns:a16="http://schemas.microsoft.com/office/drawing/2014/main" id="{0DE37552-6A7B-DD40-BC74-D78C4EBC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90" y="1178560"/>
            <a:ext cx="5139690" cy="2064302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8DFB8B16-5D79-A340-9BBE-4DAD67BA3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390" y="3037680"/>
            <a:ext cx="5109210" cy="22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74F5DC-982D-5743-AC99-54D42AD8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Materials: Books and book chapters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0B5691-401A-1E45-81DB-C65097A7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78560"/>
            <a:ext cx="11396894" cy="3989548"/>
          </a:xfrm>
        </p:spPr>
        <p:txBody>
          <a:bodyPr>
            <a:noAutofit/>
          </a:bodyPr>
          <a:lstStyle/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Navarro, D. J. (2015). </a:t>
            </a:r>
            <a:r>
              <a:rPr lang="en-GB" sz="1800" dirty="0"/>
              <a:t>Learning statistics with r: A tutorial for psychology students and other beginners. </a:t>
            </a:r>
            <a:r>
              <a:rPr lang="en-GB" sz="1800" dirty="0">
                <a:solidFill>
                  <a:srgbClr val="00B050"/>
                </a:solidFill>
              </a:rPr>
              <a:t>[INTRO – No LMM]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Field, A., Miles, J., &amp; Field, Z. (2012).</a:t>
            </a:r>
            <a:r>
              <a:rPr lang="en-GB" sz="1800" dirty="0"/>
              <a:t> 19. Multilevel linear models. In Discovering statistics using r. SAGE Publications. </a:t>
            </a:r>
            <a:r>
              <a:rPr lang="en-GB" sz="1800" dirty="0">
                <a:solidFill>
                  <a:srgbClr val="00B050"/>
                </a:solidFill>
              </a:rPr>
              <a:t>[INTRO]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Winter, B. (2019). </a:t>
            </a:r>
            <a:r>
              <a:rPr lang="en-GB" sz="1800" dirty="0"/>
              <a:t>Statistics for linguists: An introduction using R. Routledge. [</a:t>
            </a:r>
            <a:r>
              <a:rPr lang="en-GB" sz="1800" dirty="0">
                <a:solidFill>
                  <a:srgbClr val="00B050"/>
                </a:solidFill>
              </a:rPr>
              <a:t>INTRO</a:t>
            </a:r>
            <a:r>
              <a:rPr lang="en-GB" sz="1800" dirty="0"/>
              <a:t>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Mirman, D. (2016).</a:t>
            </a:r>
            <a:r>
              <a:rPr lang="en-GB" sz="1800" dirty="0"/>
              <a:t> 4. Structuring random effects. In Growth curve analysis and visualisation using r. CRC press.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 – Generalisation]</a:t>
            </a:r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Gelman, A., &amp; Hill, J. (2006)</a:t>
            </a:r>
            <a:r>
              <a:rPr lang="en-GB" sz="1800" dirty="0"/>
              <a:t>. Data analysis using regression and multilevel/hierarchical models. Cambridge University press.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[MEDIUM]</a:t>
            </a:r>
            <a:endParaRPr lang="en-GB" sz="1800" dirty="0"/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/>
              <a:t>Fox, J., &amp; Weisberg, S. (2018).</a:t>
            </a:r>
            <a:r>
              <a:rPr lang="en-GB" sz="1800" dirty="0"/>
              <a:t> An r companion to applied regression. SAGE publications. </a:t>
            </a:r>
            <a:r>
              <a:rPr lang="en-GB" sz="1800" dirty="0">
                <a:solidFill>
                  <a:schemeClr val="accent4">
                    <a:lumMod val="75000"/>
                  </a:schemeClr>
                </a:solidFill>
              </a:rPr>
              <a:t>[MEDIUM]</a:t>
            </a:r>
            <a:endParaRPr lang="en-GB" sz="1800" dirty="0"/>
          </a:p>
          <a:p>
            <a:pPr marL="360000">
              <a:lnSpc>
                <a:spcPts val="2000"/>
              </a:lnSpc>
              <a:buNone/>
            </a:pPr>
            <a:r>
              <a:rPr lang="en-GB" sz="1800" b="1" dirty="0" err="1"/>
              <a:t>McElreath</a:t>
            </a:r>
            <a:r>
              <a:rPr lang="en-GB" sz="1800" b="1" dirty="0"/>
              <a:t>, R. (2020).</a:t>
            </a:r>
            <a:r>
              <a:rPr lang="en-GB" sz="1800" dirty="0"/>
              <a:t> Statistical rethinking: A </a:t>
            </a:r>
            <a:r>
              <a:rPr lang="en-GB" sz="1800" dirty="0" err="1"/>
              <a:t>bayesian</a:t>
            </a:r>
            <a:r>
              <a:rPr lang="en-GB" sz="1800" dirty="0"/>
              <a:t> course with examples in r and stan. CRC press. </a:t>
            </a:r>
            <a:r>
              <a:rPr lang="en-GB" sz="1800" dirty="0">
                <a:solidFill>
                  <a:srgbClr val="FF0000"/>
                </a:solidFill>
              </a:rPr>
              <a:t>[DIFFICULT]</a:t>
            </a:r>
          </a:p>
          <a:p>
            <a:pPr>
              <a:lnSpc>
                <a:spcPts val="2000"/>
              </a:lnSpc>
            </a:pPr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16119963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C0C7-B51F-BE42-836E-CCDDEF30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ES" dirty="0"/>
              <a:t>he correlation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2E7D-3A58-F24F-A683-F369AB044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 </a:t>
            </a:r>
            <a:r>
              <a:rPr lang="en-GB" b="1" dirty="0"/>
              <a:t>variance-covariance matrix</a:t>
            </a:r>
            <a:r>
              <a:rPr lang="en-GB" dirty="0"/>
              <a:t> is </a:t>
            </a:r>
            <a:r>
              <a:rPr lang="en-GB" b="1" dirty="0"/>
              <a:t>singular </a:t>
            </a:r>
            <a:r>
              <a:rPr lang="en-GB" dirty="0"/>
              <a:t>when the correlation parameter is near 1 and/or SD are close to 0.</a:t>
            </a:r>
          </a:p>
          <a:p>
            <a:pPr marL="0" indent="0">
              <a:buNone/>
            </a:pPr>
            <a:r>
              <a:rPr lang="en-GB" dirty="0"/>
              <a:t>Our model is </a:t>
            </a:r>
            <a:r>
              <a:rPr lang="en-GB" b="1" dirty="0"/>
              <a:t>over-parameterised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We should be asking a bit less from the data.</a:t>
            </a:r>
          </a:p>
          <a:p>
            <a:pPr marL="0" indent="0">
              <a:buNone/>
            </a:pPr>
            <a:r>
              <a:rPr lang="en-GB" dirty="0"/>
              <a:t>We should make our model more </a:t>
            </a:r>
            <a:r>
              <a:rPr lang="en-GB" b="1" dirty="0"/>
              <a:t>parsimonious</a:t>
            </a:r>
            <a:r>
              <a:rPr lang="en-GB" dirty="0"/>
              <a:t> (Bates et al., 2015).</a:t>
            </a:r>
          </a:p>
          <a:p>
            <a:pPr marL="0" indent="0">
              <a:buNone/>
            </a:pPr>
            <a:r>
              <a:rPr lang="en-GB" b="1" dirty="0"/>
              <a:t>Simplify</a:t>
            </a:r>
            <a:r>
              <a:rPr lang="en-GB" dirty="0"/>
              <a:t> the random effects structure.</a:t>
            </a:r>
          </a:p>
          <a:p>
            <a:pPr marL="0" indent="0">
              <a:buNone/>
            </a:pPr>
            <a:r>
              <a:rPr lang="en-GB" dirty="0"/>
              <a:t>More about failure to converge and singular fit later...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590899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45A11-07B1-A94E-91C2-60922419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Power analysis in Mixed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86776-B506-7448-880B-414C0595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LMM involved the estimation of many parameters.</a:t>
            </a:r>
          </a:p>
          <a:p>
            <a:pPr marL="0" indent="0">
              <a:buNone/>
            </a:pPr>
            <a:r>
              <a:rPr lang="en-GB" dirty="0"/>
              <a:t>To perform power analysis, we need to fix some of these parameters</a:t>
            </a:r>
          </a:p>
          <a:p>
            <a:pPr marL="0" indent="0">
              <a:buNone/>
            </a:pPr>
            <a:r>
              <a:rPr lang="en-GB" dirty="0"/>
              <a:t>It's difficult to come up with </a:t>
            </a:r>
            <a:r>
              <a:rPr lang="en-GB" b="1" dirty="0"/>
              <a:t>sensible parameters</a:t>
            </a:r>
            <a:r>
              <a:rPr lang="en-GB" dirty="0"/>
              <a:t> </a:t>
            </a:r>
            <a:r>
              <a:rPr lang="en-GB" i="1" dirty="0"/>
              <a:t>a priori</a:t>
            </a:r>
            <a:endParaRPr lang="en-GB" dirty="0"/>
          </a:p>
          <a:p>
            <a:r>
              <a:rPr lang="en-GB" dirty="0"/>
              <a:t>How much variability am I expecting for each random effect?</a:t>
            </a:r>
          </a:p>
          <a:p>
            <a:r>
              <a:rPr lang="en-GB" dirty="0"/>
              <a:t>How much correlation am I expecting between random effects?</a:t>
            </a:r>
          </a:p>
        </p:txBody>
      </p:sp>
    </p:spTree>
    <p:extLst>
      <p:ext uri="{BB962C8B-B14F-4D97-AF65-F5344CB8AC3E}">
        <p14:creationId xmlns:p14="http://schemas.microsoft.com/office/powerpoint/2010/main" val="2229862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45A11-07B1-A94E-91C2-60922419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Power analysis in Mixed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86776-B506-7448-880B-414C0595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Also, estimating power analytically (mapping expected parameters onto known distributions) is not straightforward in LMM.</a:t>
            </a:r>
          </a:p>
          <a:p>
            <a:pPr marL="0" indent="0">
              <a:buNone/>
            </a:pPr>
            <a:r>
              <a:rPr lang="en-GB" dirty="0"/>
              <a:t>It's not quite clear what parameters we are referring to.</a:t>
            </a:r>
          </a:p>
          <a:p>
            <a:pPr marL="0" indent="0">
              <a:buNone/>
            </a:pPr>
            <a:r>
              <a:rPr lang="en-GB" dirty="0"/>
              <a:t>Alternative: shift to simulation-based power analysis. Already available for non-mixed models (e.g., ANOVA). See </a:t>
            </a:r>
            <a:r>
              <a:rPr lang="en-GB" dirty="0" err="1"/>
              <a:t>Lakens</a:t>
            </a:r>
            <a:r>
              <a:rPr lang="en-GB" dirty="0"/>
              <a:t> and Caldwell (</a:t>
            </a:r>
            <a:r>
              <a:rPr lang="en-GB" dirty="0">
                <a:hlinkClick r:id="rId2"/>
              </a:rPr>
              <a:t>2019</a:t>
            </a:r>
            <a:r>
              <a:rPr lang="en-GB" dirty="0"/>
              <a:t>) and it's accompanying R package, </a:t>
            </a:r>
            <a:r>
              <a:rPr lang="en-GB" dirty="0" err="1"/>
              <a:t>ANOVApower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Some methods are already available for mixed-models:</a:t>
            </a:r>
          </a:p>
          <a:p>
            <a:r>
              <a:rPr lang="en-GB" dirty="0"/>
              <a:t>Zhang and Wang (</a:t>
            </a:r>
            <a:r>
              <a:rPr lang="en-GB" dirty="0">
                <a:hlinkClick r:id="rId3"/>
              </a:rPr>
              <a:t>2009</a:t>
            </a:r>
            <a:r>
              <a:rPr lang="en-GB" dirty="0"/>
              <a:t>): Includes non-linear models, but it's implemented in commercial software (SAS)</a:t>
            </a:r>
          </a:p>
          <a:p>
            <a:r>
              <a:rPr lang="en-GB" dirty="0" err="1"/>
              <a:t>DeBruine</a:t>
            </a:r>
            <a:r>
              <a:rPr lang="en-GB" dirty="0"/>
              <a:t> and Barr (2019)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921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3948-4806-C54C-B0F7-5CC04B4D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When our model fails to converge</a:t>
            </a:r>
          </a:p>
        </p:txBody>
      </p:sp>
      <p:pic>
        <p:nvPicPr>
          <p:cNvPr id="5" name="Content Placeholder 4" descr="A picture containing text, man, newspaper, book&#10;&#10;Description automatically generated">
            <a:extLst>
              <a:ext uri="{FF2B5EF4-FFF2-40B4-BE49-F238E27FC236}">
                <a16:creationId xmlns:a16="http://schemas.microsoft.com/office/drawing/2014/main" id="{BCD9A6BD-891F-1E4E-B7E0-A84A6E3B7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369" y="1653381"/>
            <a:ext cx="4991100" cy="4191000"/>
          </a:xfrm>
        </p:spPr>
      </p:pic>
    </p:spTree>
    <p:extLst>
      <p:ext uri="{BB962C8B-B14F-4D97-AF65-F5344CB8AC3E}">
        <p14:creationId xmlns:p14="http://schemas.microsoft.com/office/powerpoint/2010/main" val="788300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8574-9FDA-E34A-882D-DF812C44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When our model fails to converge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2F04-A77E-534F-ABCB-9D9FDFF2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Sometimes, our model can't figure out </a:t>
            </a:r>
            <a:r>
              <a:rPr lang="en-GB" b="1" dirty="0"/>
              <a:t>what parameters are most likely</a:t>
            </a:r>
            <a:r>
              <a:rPr lang="en-GB" dirty="0"/>
              <a:t> given the data.</a:t>
            </a:r>
          </a:p>
          <a:p>
            <a:pPr marL="0" indent="0">
              <a:buNone/>
            </a:pPr>
            <a:r>
              <a:rPr lang="en-GB" dirty="0"/>
              <a:t>This can be because </a:t>
            </a:r>
            <a:r>
              <a:rPr lang="en-GB" b="1" dirty="0"/>
              <a:t>different values</a:t>
            </a:r>
            <a:r>
              <a:rPr lang="en-GB" dirty="0"/>
              <a:t> of the same coefficient are </a:t>
            </a:r>
            <a:r>
              <a:rPr lang="en-GB" b="1" dirty="0"/>
              <a:t>equally likely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How to avoid this:</a:t>
            </a:r>
          </a:p>
          <a:p>
            <a:pPr marL="0" indent="0">
              <a:buNone/>
            </a:pPr>
            <a:r>
              <a:rPr lang="en-GB" dirty="0"/>
              <a:t>The </a:t>
            </a:r>
            <a:r>
              <a:rPr lang="en-GB" b="1" dirty="0"/>
              <a:t>larger</a:t>
            </a:r>
            <a:r>
              <a:rPr lang="en-GB" dirty="0"/>
              <a:t> the data, the easier to converge.</a:t>
            </a:r>
          </a:p>
          <a:p>
            <a:pPr marL="0" indent="0">
              <a:buNone/>
            </a:pPr>
            <a:r>
              <a:rPr lang="en-GB" dirty="0"/>
              <a:t>The larger values of the coefficients the more difficult to converge. Consider:</a:t>
            </a:r>
          </a:p>
          <a:p>
            <a:pPr lvl="1"/>
            <a:r>
              <a:rPr lang="en-GB" dirty="0"/>
              <a:t>Changing units of measurement: use </a:t>
            </a:r>
            <a:r>
              <a:rPr lang="en-GB" b="1" dirty="0"/>
              <a:t>seconds</a:t>
            </a:r>
            <a:r>
              <a:rPr lang="en-GB" dirty="0"/>
              <a:t> instead of milliseconds (Barr, 2008).</a:t>
            </a:r>
          </a:p>
          <a:p>
            <a:pPr lvl="1"/>
            <a:r>
              <a:rPr lang="en-GB" dirty="0"/>
              <a:t>Consider </a:t>
            </a:r>
            <a:r>
              <a:rPr lang="en-GB" b="1" dirty="0"/>
              <a:t>standardising</a:t>
            </a:r>
            <a:r>
              <a:rPr lang="en-GB" dirty="0"/>
              <a:t> your predictors.</a:t>
            </a:r>
          </a:p>
          <a:p>
            <a:pPr marL="0" indent="0">
              <a:buNone/>
            </a:pPr>
            <a:r>
              <a:rPr lang="en-GB" dirty="0"/>
              <a:t>Don't get too fancy with your model: the more </a:t>
            </a:r>
            <a:r>
              <a:rPr lang="en-GB" b="1" dirty="0"/>
              <a:t>parsimonious</a:t>
            </a:r>
            <a:r>
              <a:rPr lang="en-GB" dirty="0"/>
              <a:t>, the better (less parameters to estimate).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243371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805F-8A8A-7941-9485-1CE9CD3A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Recoding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D700-3758-8D43-BA36-99667771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Dummy coding Item makes sense because we have a </a:t>
            </a:r>
            <a:r>
              <a:rPr lang="en-GB" b="1" dirty="0"/>
              <a:t>clear baseline</a:t>
            </a:r>
            <a:r>
              <a:rPr lang="en-GB" dirty="0"/>
              <a:t>.</a:t>
            </a:r>
          </a:p>
          <a:p>
            <a:r>
              <a:rPr lang="en-GB" dirty="0"/>
              <a:t>Alternatively, we could have </a:t>
            </a:r>
            <a:r>
              <a:rPr lang="en-GB" i="1" dirty="0"/>
              <a:t>effect-coded</a:t>
            </a:r>
            <a:r>
              <a:rPr lang="en-GB" dirty="0"/>
              <a:t> the predictor Item.</a:t>
            </a:r>
          </a:p>
          <a:p>
            <a:r>
              <a:rPr lang="en-GB" i="1" dirty="0"/>
              <a:t>Familiar</a:t>
            </a:r>
            <a:r>
              <a:rPr lang="en-GB" dirty="0"/>
              <a:t> = -0.5, </a:t>
            </a:r>
            <a:r>
              <a:rPr lang="en-GB" i="1" dirty="0"/>
              <a:t>Novel</a:t>
            </a:r>
            <a:r>
              <a:rPr lang="en-GB" dirty="0"/>
              <a:t> = 0.5</a:t>
            </a:r>
          </a:p>
          <a:p>
            <a:r>
              <a:rPr lang="en-GB" dirty="0"/>
              <a:t>In this case, the </a:t>
            </a:r>
            <a:r>
              <a:rPr lang="en-GB" b="1" dirty="0"/>
              <a:t>intercept</a:t>
            </a:r>
            <a:r>
              <a:rPr lang="en-GB" dirty="0"/>
              <a:t> (the looking time when Item = 0) would inform us about the </a:t>
            </a:r>
            <a:r>
              <a:rPr lang="en-GB" b="1" dirty="0"/>
              <a:t>average looking time across conditions</a:t>
            </a:r>
            <a:r>
              <a:rPr lang="en-GB" dirty="0"/>
              <a:t>.</a:t>
            </a:r>
          </a:p>
          <a:p>
            <a:r>
              <a:rPr lang="en-GB" dirty="0"/>
              <a:t>How we have coded our variables impacts our conclusions especially when interpreting intercepts and main effects if we include interactions in our model.</a:t>
            </a:r>
          </a:p>
          <a:p>
            <a:r>
              <a:rPr lang="en-GB" dirty="0"/>
              <a:t>We'll come back to this later.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715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gongc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ngcastro.potx" id="{5DA07FD1-548C-1741-B1E9-1954F739092B}" vid="{BB3671A3-656B-8D4F-83BF-FDE4D5F38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gongcastro</Template>
  <TotalTime>1149</TotalTime>
  <Words>5560</Words>
  <Application>Microsoft Macintosh PowerPoint</Application>
  <PresentationFormat>Widescreen</PresentationFormat>
  <Paragraphs>858</Paragraphs>
  <Slides>95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Calibri</vt:lpstr>
      <vt:lpstr>Cambria Math</vt:lpstr>
      <vt:lpstr>Courier</vt:lpstr>
      <vt:lpstr>Francois One</vt:lpstr>
      <vt:lpstr>Helvetica</vt:lpstr>
      <vt:lpstr>Helvetica</vt:lpstr>
      <vt:lpstr>System Font Regular</vt:lpstr>
      <vt:lpstr>Wingdings</vt:lpstr>
      <vt:lpstr>gongcastro</vt:lpstr>
      <vt:lpstr>A primer on Mixed-Effects Models</vt:lpstr>
      <vt:lpstr>First of all…</vt:lpstr>
      <vt:lpstr>Disclaimer</vt:lpstr>
      <vt:lpstr>Notation</vt:lpstr>
      <vt:lpstr>Disclaimer (bonus 1)</vt:lpstr>
      <vt:lpstr>Disclaimer (bonus 2)</vt:lpstr>
      <vt:lpstr>Disclaimer (bonus 2)</vt:lpstr>
      <vt:lpstr>Materials</vt:lpstr>
      <vt:lpstr>Materials: Books and book chapters</vt:lpstr>
      <vt:lpstr>Materials: Articles</vt:lpstr>
      <vt:lpstr>Materials: Articles (special mentions)</vt:lpstr>
      <vt:lpstr>Modelling</vt:lpstr>
      <vt:lpstr>Modelling: What for?</vt:lpstr>
      <vt:lpstr>Modelling: What for?</vt:lpstr>
      <vt:lpstr>Modelling: What for?</vt:lpstr>
      <vt:lpstr>Modelling: What for?</vt:lpstr>
      <vt:lpstr>Modelling: 1) Model specification</vt:lpstr>
      <vt:lpstr>Modelling: 1) Model specification</vt:lpstr>
      <vt:lpstr>Modelling: 1) Model specification</vt:lpstr>
      <vt:lpstr>Modelling: 1) Model specification</vt:lpstr>
      <vt:lpstr>Modelling: 1) Model specification</vt:lpstr>
      <vt:lpstr>Modelling: 1) Model specification</vt:lpstr>
      <vt:lpstr>Modelling: 2) Model fitting</vt:lpstr>
      <vt:lpstr>Modelling: 3) Statistical inference</vt:lpstr>
      <vt:lpstr>Modelling: 3) Statistical inference</vt:lpstr>
      <vt:lpstr>Modelling: 3) Statistical inference</vt:lpstr>
      <vt:lpstr>Modelling: 3) Statistical inference</vt:lpstr>
      <vt:lpstr>Modelling: 3) Statistical inference</vt:lpstr>
      <vt:lpstr>Modelling: 3) Statistical inference</vt:lpstr>
      <vt:lpstr>Modelling: Assumptions!</vt:lpstr>
      <vt:lpstr>Introducing random effects in our linear model </vt:lpstr>
      <vt:lpstr>What is a LMM?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Why to use a LMM</vt:lpstr>
      <vt:lpstr>A real-life example</vt:lpstr>
      <vt:lpstr>How to use LMM</vt:lpstr>
      <vt:lpstr>The Head-turn Prefrence Procedure</vt:lpstr>
      <vt:lpstr>The data</vt:lpstr>
      <vt:lpstr>The data</vt:lpstr>
      <vt:lpstr>The data</vt:lpstr>
      <vt:lpstr>The data</vt:lpstr>
      <vt:lpstr>Preparing our predictors</vt:lpstr>
      <vt:lpstr>Preparing our predictors</vt:lpstr>
      <vt:lpstr>Preparing our predictors</vt:lpstr>
      <vt:lpstr>Fixed effects: Model specification</vt:lpstr>
      <vt:lpstr>Fixed effect: Model fitting</vt:lpstr>
      <vt:lpstr>Fixed effects: Statistical inference</vt:lpstr>
      <vt:lpstr>Fixed effects: Statistical inference</vt:lpstr>
      <vt:lpstr>Fixed effects: Model interpretation</vt:lpstr>
      <vt:lpstr>Introducing random effects by participant</vt:lpstr>
      <vt:lpstr>Random intercepts by participant: Model specification</vt:lpstr>
      <vt:lpstr>Random intercepts by participant: Model fitting</vt:lpstr>
      <vt:lpstr>Random intercepts by participant: Statistical inference</vt:lpstr>
      <vt:lpstr>Random intercepts by participant: Statistical inference</vt:lpstr>
      <vt:lpstr>Random intercepts by participant: Statistical inference</vt:lpstr>
      <vt:lpstr>Random intercepts by participant: Statistical inference</vt:lpstr>
      <vt:lpstr>Random intercepts by participant: Statistical inference</vt:lpstr>
      <vt:lpstr>Random intercepts by participant: Model interpretation</vt:lpstr>
      <vt:lpstr>Introducing random slopes of Item by participant</vt:lpstr>
      <vt:lpstr>Random intercepts and item slopes by partcipant: Model specification</vt:lpstr>
      <vt:lpstr>Random intercepts and item slopes by partcipant: Model fitting</vt:lpstr>
      <vt:lpstr>Random intercepts and item slopes by partcipant: Model fitting</vt:lpstr>
      <vt:lpstr>Random intercepts and item slopes by partcipant: Model specification</vt:lpstr>
      <vt:lpstr>Random intercepts and item slopes by partcipant: Model specification</vt:lpstr>
      <vt:lpstr>Random intercepts and item slopes by partcipant: Model specification</vt:lpstr>
      <vt:lpstr>Adding a second random effect</vt:lpstr>
      <vt:lpstr>Random intercepts by participant and by study: Model specification</vt:lpstr>
      <vt:lpstr>Random intercepts by participant and by study: Model fitting</vt:lpstr>
      <vt:lpstr>Random intercepts by participant and by study: Statistical inference</vt:lpstr>
      <vt:lpstr>Random intercepts by participant and by study: Model interpretation</vt:lpstr>
      <vt:lpstr>Our final model:</vt:lpstr>
      <vt:lpstr>Our final model</vt:lpstr>
      <vt:lpstr>Introducing Item random slopes by study</vt:lpstr>
      <vt:lpstr>Random intercepts by participant and study, and random HPP slopes by study: Model specification</vt:lpstr>
      <vt:lpstr>Random intercepts by participant and study, and random HPP slopes by study: Model specification</vt:lpstr>
      <vt:lpstr>Random intercepts by participant and study, and random HPP slopes by study: Statistical inference</vt:lpstr>
      <vt:lpstr>Random intercepts by participant and study, and random HPP slopes by study: Model interpretation</vt:lpstr>
      <vt:lpstr>(Parenthesis: Introducing the correlation parameter)</vt:lpstr>
      <vt:lpstr>Some final remarks</vt:lpstr>
      <vt:lpstr>The correlation parameter</vt:lpstr>
      <vt:lpstr>The correlation parameter</vt:lpstr>
      <vt:lpstr>Power analysis in Mixed Models</vt:lpstr>
      <vt:lpstr>Power analysis in Mixed Models</vt:lpstr>
      <vt:lpstr>When our model fails to converge</vt:lpstr>
      <vt:lpstr>When our model fails to converge</vt:lpstr>
      <vt:lpstr>Recoding predictors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Mixed-Effects Models</dc:title>
  <dc:creator>Gonzalo García de Castro</dc:creator>
  <cp:lastModifiedBy>Gonzalo García de Castro</cp:lastModifiedBy>
  <cp:revision>58</cp:revision>
  <dcterms:created xsi:type="dcterms:W3CDTF">2020-03-30T08:08:51Z</dcterms:created>
  <dcterms:modified xsi:type="dcterms:W3CDTF">2020-03-31T13:09:35Z</dcterms:modified>
</cp:coreProperties>
</file>